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oboto Medium"/>
      <p:regular r:id="rId71"/>
      <p:bold r:id="rId72"/>
      <p:italic r:id="rId73"/>
      <p:boldItalic r:id="rId74"/>
    </p:embeddedFont>
    <p:embeddedFont>
      <p:font typeface="Roboto"/>
      <p:regular r:id="rId75"/>
      <p:bold r:id="rId76"/>
      <p:italic r:id="rId77"/>
      <p:boldItalic r:id="rId78"/>
    </p:embeddedFont>
    <p:embeddedFont>
      <p:font typeface="Lato"/>
      <p:regular r:id="rId79"/>
      <p:bold r:id="rId80"/>
      <p:italic r:id="rId81"/>
      <p:boldItalic r:id="rId82"/>
    </p:embeddedFont>
    <p:embeddedFont>
      <p:font typeface="Poppins"/>
      <p:regular r:id="rId83"/>
      <p:bold r:id="rId84"/>
      <p:italic r:id="rId85"/>
      <p:boldItalic r:id="rId86"/>
    </p:embeddedFont>
    <p:embeddedFont>
      <p:font typeface="Poppins Light"/>
      <p:regular r:id="rId87"/>
      <p:bold r:id="rId88"/>
      <p:italic r:id="rId89"/>
      <p:boldItalic r:id="rId90"/>
    </p:embeddedFont>
    <p:embeddedFont>
      <p:font typeface="Poppins Medium"/>
      <p:regular r:id="rId91"/>
      <p:bold r:id="rId92"/>
      <p:italic r:id="rId93"/>
      <p:boldItalic r:id="rId94"/>
    </p:embeddedFont>
    <p:embeddedFont>
      <p:font typeface="Quattrocento Sans"/>
      <p:regular r:id="rId95"/>
      <p:bold r:id="rId96"/>
      <p:italic r:id="rId97"/>
      <p:boldItalic r:id="rId98"/>
    </p:embeddedFont>
    <p:embeddedFont>
      <p:font typeface="Roboto Light"/>
      <p:regular r:id="rId99"/>
      <p:bold r:id="rId100"/>
      <p:italic r:id="rId101"/>
      <p:boldItalic r:id="rId102"/>
    </p:embeddedFont>
    <p:embeddedFont>
      <p:font typeface="Poppins SemiBold"/>
      <p:regular r:id="rId103"/>
      <p:bold r:id="rId104"/>
      <p:italic r:id="rId105"/>
      <p:boldItalic r:id="rId106"/>
    </p:embeddedFont>
    <p:embeddedFont>
      <p:font typeface="Merriweather"/>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AA1409-C107-4155-873A-C1B9B69B95CB}">
  <a:tblStyle styleId="{30AA1409-C107-4155-873A-C1B9B69B95C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erriweather-regular.fntdata"/><Relationship Id="rId106" Type="http://schemas.openxmlformats.org/officeDocument/2006/relationships/font" Target="fonts/PoppinsSemiBold-boldItalic.fntdata"/><Relationship Id="rId105" Type="http://schemas.openxmlformats.org/officeDocument/2006/relationships/font" Target="fonts/PoppinsSemiBold-italic.fntdata"/><Relationship Id="rId104" Type="http://schemas.openxmlformats.org/officeDocument/2006/relationships/font" Target="fonts/PoppinsSemiBold-bold.fntdata"/><Relationship Id="rId109" Type="http://schemas.openxmlformats.org/officeDocument/2006/relationships/font" Target="fonts/Merriweather-italic.fntdata"/><Relationship Id="rId108" Type="http://schemas.openxmlformats.org/officeDocument/2006/relationships/font" Target="fonts/Merriweather-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oppinsSemiBold-regular.fntdata"/><Relationship Id="rId102" Type="http://schemas.openxmlformats.org/officeDocument/2006/relationships/font" Target="fonts/RobotoLight-boldItalic.fntdata"/><Relationship Id="rId101" Type="http://schemas.openxmlformats.org/officeDocument/2006/relationships/font" Target="fonts/RobotoLight-italic.fntdata"/><Relationship Id="rId100" Type="http://schemas.openxmlformats.org/officeDocument/2006/relationships/font" Target="fonts/Roboto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QuattrocentoSans-regular.fntdata"/><Relationship Id="rId94" Type="http://schemas.openxmlformats.org/officeDocument/2006/relationships/font" Target="fonts/PoppinsMedium-boldItalic.fntdata"/><Relationship Id="rId97" Type="http://schemas.openxmlformats.org/officeDocument/2006/relationships/font" Target="fonts/QuattrocentoSans-italic.fntdata"/><Relationship Id="rId96" Type="http://schemas.openxmlformats.org/officeDocument/2006/relationships/font" Target="fonts/QuattrocentoSans-bold.fntdata"/><Relationship Id="rId11" Type="http://schemas.openxmlformats.org/officeDocument/2006/relationships/slide" Target="slides/slide5.xml"/><Relationship Id="rId99" Type="http://schemas.openxmlformats.org/officeDocument/2006/relationships/font" Target="fonts/RobotoLight-regular.fntdata"/><Relationship Id="rId10" Type="http://schemas.openxmlformats.org/officeDocument/2006/relationships/slide" Target="slides/slide4.xml"/><Relationship Id="rId98" Type="http://schemas.openxmlformats.org/officeDocument/2006/relationships/font" Target="fonts/QuattrocentoSa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oppinsMedium-regular.fntdata"/><Relationship Id="rId90" Type="http://schemas.openxmlformats.org/officeDocument/2006/relationships/font" Target="fonts/PoppinsLight-boldItalic.fntdata"/><Relationship Id="rId93" Type="http://schemas.openxmlformats.org/officeDocument/2006/relationships/font" Target="fonts/PoppinsMedium-italic.fntdata"/><Relationship Id="rId92" Type="http://schemas.openxmlformats.org/officeDocument/2006/relationships/font" Target="fonts/PoppinsMedium-bold.fntdata"/><Relationship Id="rId15" Type="http://schemas.openxmlformats.org/officeDocument/2006/relationships/slide" Target="slides/slide9.xml"/><Relationship Id="rId110" Type="http://schemas.openxmlformats.org/officeDocument/2006/relationships/font" Target="fonts/Merriweather-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oppins-bold.fntdata"/><Relationship Id="rId83" Type="http://schemas.openxmlformats.org/officeDocument/2006/relationships/font" Target="fonts/Poppins-regular.fntdata"/><Relationship Id="rId86" Type="http://schemas.openxmlformats.org/officeDocument/2006/relationships/font" Target="fonts/Poppins-boldItalic.fntdata"/><Relationship Id="rId85" Type="http://schemas.openxmlformats.org/officeDocument/2006/relationships/font" Target="fonts/Poppins-italic.fntdata"/><Relationship Id="rId88" Type="http://schemas.openxmlformats.org/officeDocument/2006/relationships/font" Target="fonts/PoppinsLight-bold.fntdata"/><Relationship Id="rId87" Type="http://schemas.openxmlformats.org/officeDocument/2006/relationships/font" Target="fonts/PoppinsLight-regular.fntdata"/><Relationship Id="rId89" Type="http://schemas.openxmlformats.org/officeDocument/2006/relationships/font" Target="fonts/PoppinsLight-italic.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75" Type="http://schemas.openxmlformats.org/officeDocument/2006/relationships/font" Target="fonts/Roboto-regular.fntdata"/><Relationship Id="rId74" Type="http://schemas.openxmlformats.org/officeDocument/2006/relationships/font" Target="fonts/RobotoMedium-boldItalic.fntdata"/><Relationship Id="rId77" Type="http://schemas.openxmlformats.org/officeDocument/2006/relationships/font" Target="fonts/Roboto-italic.fntdata"/><Relationship Id="rId76" Type="http://schemas.openxmlformats.org/officeDocument/2006/relationships/font" Target="fonts/Roboto-bold.fntdata"/><Relationship Id="rId79" Type="http://schemas.openxmlformats.org/officeDocument/2006/relationships/font" Target="fonts/Lato-regular.fntdata"/><Relationship Id="rId78" Type="http://schemas.openxmlformats.org/officeDocument/2006/relationships/font" Target="fonts/Roboto-boldItalic.fntdata"/><Relationship Id="rId71" Type="http://schemas.openxmlformats.org/officeDocument/2006/relationships/font" Target="fonts/RobotoMedium-regular.fntdata"/><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3323ced2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c3323ced2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101600" rtl="0" algn="l">
              <a:lnSpc>
                <a:spcPct val="115000"/>
              </a:lnSpc>
              <a:spcBef>
                <a:spcPts val="1500"/>
              </a:spcBef>
              <a:spcAft>
                <a:spcPts val="1500"/>
              </a:spcAft>
              <a:buSzPts val="1100"/>
              <a:buNone/>
            </a:pPr>
            <a:r>
              <a:rPr lang="en" sz="1050">
                <a:solidFill>
                  <a:srgbClr val="272728"/>
                </a:solidFill>
              </a:rPr>
              <a:t>https://www.med.uio.no/klinmed/english/research/projects/knep-norwegian-cancer-society-national-group-of-expertise-pancreatic-cancer/index.html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e0e9f60ad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e0e9f60ad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e0e9f60ad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e0e9f60ad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e0e9f60ad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e0e9f60ad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e0e9f60ad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e0e9f60ad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e0e9f60ad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e0e9f60ad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e0e9f60a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e0e9f60a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e0e9f60a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e0e9f60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e0e9f60a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e0e9f60a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e0e9f60ad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e0e9f60ad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e0e9f60ad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e0e9f60ad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e0e9f60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e0e9f60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e0e9f60ad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e0e9f60ad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e0e9f60a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e0e9f60a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e0e9f60ad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e0e9f60ad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e0e9f60ad_0_1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de0e9f60ad_0_1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However, the problem with the genetic model is that it is underpowered. </a:t>
            </a:r>
            <a:endParaRPr/>
          </a:p>
          <a:p>
            <a:pPr indent="0" lvl="0" marL="0" rtl="0" algn="l">
              <a:spcBef>
                <a:spcPts val="0"/>
              </a:spcBef>
              <a:spcAft>
                <a:spcPts val="0"/>
              </a:spcAft>
              <a:buNone/>
            </a:pPr>
            <a:r>
              <a:rPr lang="en"/>
              <a:t>Despite billions of $ invested in sequencing thousands of tumours in the last decade or so, scientists only found mutations in 66 out of 26,000 genes to inform of treatment options. This “gold mine” is running dry.</a:t>
            </a:r>
            <a:endParaRPr/>
          </a:p>
        </p:txBody>
      </p:sp>
      <p:sp>
        <p:nvSpPr>
          <p:cNvPr id="412" name="Google Shape;412;gde0e9f60ad_0_1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e0e9f60ad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e0e9f60ad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e0e9f60ad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Best biological materials to identify biomarkers relevant to clinic but</a:t>
            </a:r>
            <a:endParaRPr/>
          </a:p>
          <a:p>
            <a:pPr indent="0" lvl="0" marL="0" rtl="0" algn="l">
              <a:spcBef>
                <a:spcPts val="0"/>
              </a:spcBef>
              <a:spcAft>
                <a:spcPts val="0"/>
              </a:spcAft>
              <a:buNone/>
            </a:pPr>
            <a:r>
              <a:rPr lang="en"/>
              <a:t>Collecting biopsies from a large cohort of patients is not always feasible</a:t>
            </a:r>
            <a:endParaRPr/>
          </a:p>
          <a:p>
            <a:pPr indent="0" lvl="0" marL="0" rtl="0" algn="l">
              <a:spcBef>
                <a:spcPts val="0"/>
              </a:spcBef>
              <a:spcAft>
                <a:spcPts val="0"/>
              </a:spcAft>
              <a:buNone/>
            </a:pPr>
            <a:r>
              <a:rPr lang="en"/>
              <a:t>Ethics</a:t>
            </a:r>
            <a:endParaRPr/>
          </a:p>
          <a:p>
            <a:pPr indent="0" lvl="0" marL="0" rtl="0" algn="l">
              <a:spcBef>
                <a:spcPts val="0"/>
              </a:spcBef>
              <a:spcAft>
                <a:spcPts val="0"/>
              </a:spcAft>
              <a:buNone/>
            </a:pPr>
            <a:r>
              <a:rPr lang="en"/>
              <a:t>Limited to approved drugs</a:t>
            </a:r>
            <a:endParaRPr/>
          </a:p>
          <a:p>
            <a:pPr indent="0" lvl="0" marL="0" rtl="0" algn="l">
              <a:spcBef>
                <a:spcPts val="0"/>
              </a:spcBef>
              <a:spcAft>
                <a:spcPts val="0"/>
              </a:spcAft>
              <a:buNone/>
            </a:pPr>
            <a:r>
              <a:rPr lang="en"/>
              <a:t>Costly</a:t>
            </a:r>
            <a:endParaRPr/>
          </a:p>
          <a:p>
            <a:pPr indent="0" lvl="0" marL="0" rtl="0" algn="l">
              <a:spcBef>
                <a:spcPts val="0"/>
              </a:spcBef>
              <a:spcAft>
                <a:spcPts val="0"/>
              </a:spcAft>
              <a:buNone/>
            </a:pPr>
            <a:r>
              <a:rPr lang="en"/>
              <a:t>Lengthy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30" name="Google Shape;430;gde0e9f60ad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e0e9f60ad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Best biological materials to identify biomarkers relevant to clinic but</a:t>
            </a:r>
            <a:endParaRPr/>
          </a:p>
          <a:p>
            <a:pPr indent="0" lvl="0" marL="0" rtl="0" algn="l">
              <a:spcBef>
                <a:spcPts val="0"/>
              </a:spcBef>
              <a:spcAft>
                <a:spcPts val="0"/>
              </a:spcAft>
              <a:buNone/>
            </a:pPr>
            <a:r>
              <a:rPr lang="en"/>
              <a:t>Collecting biopsies from a large cohort of patients is not always feasible</a:t>
            </a:r>
            <a:endParaRPr/>
          </a:p>
          <a:p>
            <a:pPr indent="0" lvl="0" marL="0" rtl="0" algn="l">
              <a:spcBef>
                <a:spcPts val="0"/>
              </a:spcBef>
              <a:spcAft>
                <a:spcPts val="0"/>
              </a:spcAft>
              <a:buNone/>
            </a:pPr>
            <a:r>
              <a:rPr lang="en"/>
              <a:t>Ethics</a:t>
            </a:r>
            <a:endParaRPr/>
          </a:p>
          <a:p>
            <a:pPr indent="0" lvl="0" marL="0" rtl="0" algn="l">
              <a:spcBef>
                <a:spcPts val="0"/>
              </a:spcBef>
              <a:spcAft>
                <a:spcPts val="0"/>
              </a:spcAft>
              <a:buNone/>
            </a:pPr>
            <a:r>
              <a:rPr lang="en"/>
              <a:t>Limited to approved drugs</a:t>
            </a:r>
            <a:endParaRPr/>
          </a:p>
          <a:p>
            <a:pPr indent="0" lvl="0" marL="0" rtl="0" algn="l">
              <a:spcBef>
                <a:spcPts val="0"/>
              </a:spcBef>
              <a:spcAft>
                <a:spcPts val="0"/>
              </a:spcAft>
              <a:buNone/>
            </a:pPr>
            <a:r>
              <a:rPr lang="en"/>
              <a:t>Costly</a:t>
            </a:r>
            <a:endParaRPr/>
          </a:p>
          <a:p>
            <a:pPr indent="0" lvl="0" marL="0" rtl="0" algn="l">
              <a:spcBef>
                <a:spcPts val="0"/>
              </a:spcBef>
              <a:spcAft>
                <a:spcPts val="0"/>
              </a:spcAft>
              <a:buNone/>
            </a:pPr>
            <a:r>
              <a:rPr lang="en"/>
              <a:t>Lengthy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61" name="Google Shape;461;gde0e9f60ad_0_1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e0e9f60a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e0e9f60a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e0e9f60ad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Best biological materials to identify biomarkers relevant to clinic but</a:t>
            </a:r>
            <a:endParaRPr/>
          </a:p>
          <a:p>
            <a:pPr indent="0" lvl="0" marL="0" rtl="0" algn="l">
              <a:spcBef>
                <a:spcPts val="0"/>
              </a:spcBef>
              <a:spcAft>
                <a:spcPts val="0"/>
              </a:spcAft>
              <a:buNone/>
            </a:pPr>
            <a:r>
              <a:rPr lang="en"/>
              <a:t>Collecting biopsies from a large cohort of patients is not always feasible</a:t>
            </a:r>
            <a:endParaRPr/>
          </a:p>
          <a:p>
            <a:pPr indent="0" lvl="0" marL="0" rtl="0" algn="l">
              <a:spcBef>
                <a:spcPts val="0"/>
              </a:spcBef>
              <a:spcAft>
                <a:spcPts val="0"/>
              </a:spcAft>
              <a:buNone/>
            </a:pPr>
            <a:r>
              <a:rPr lang="en"/>
              <a:t>Ethics</a:t>
            </a:r>
            <a:endParaRPr/>
          </a:p>
          <a:p>
            <a:pPr indent="0" lvl="0" marL="0" rtl="0" algn="l">
              <a:spcBef>
                <a:spcPts val="0"/>
              </a:spcBef>
              <a:spcAft>
                <a:spcPts val="0"/>
              </a:spcAft>
              <a:buNone/>
            </a:pPr>
            <a:r>
              <a:rPr lang="en"/>
              <a:t>Limited to approved drugs</a:t>
            </a:r>
            <a:endParaRPr/>
          </a:p>
          <a:p>
            <a:pPr indent="0" lvl="0" marL="0" rtl="0" algn="l">
              <a:spcBef>
                <a:spcPts val="0"/>
              </a:spcBef>
              <a:spcAft>
                <a:spcPts val="0"/>
              </a:spcAft>
              <a:buNone/>
            </a:pPr>
            <a:r>
              <a:rPr lang="en"/>
              <a:t>Costly</a:t>
            </a:r>
            <a:endParaRPr/>
          </a:p>
          <a:p>
            <a:pPr indent="0" lvl="0" marL="0" rtl="0" algn="l">
              <a:spcBef>
                <a:spcPts val="0"/>
              </a:spcBef>
              <a:spcAft>
                <a:spcPts val="0"/>
              </a:spcAft>
              <a:buNone/>
            </a:pPr>
            <a:r>
              <a:rPr lang="en"/>
              <a:t>Lengthy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6" name="Google Shape;506;gde0e9f60ad_0_1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e0e9f60ad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de0e9f60ad_0_1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fcb0279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fcb0279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e0e9f60ad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e0e9f60ad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e0e9f60ad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de0e9f60ad_0_1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e0e9f60a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e0e9f60a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e0e9f60a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de0e9f60ad_0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e0e9f60ad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de0e9f60a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e0e9f60ad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de0e9f60ad_0_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e0e9f60ad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e0e9f60ad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e0e9f60ad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e0e9f60ad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e0e9f60ad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de0e9f60ad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e0e9f60ad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e0e9f60ad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ffde7d561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ffde7d561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e0e9f60ad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e0e9f60ad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de0e9f60ad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de0e9f60ad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observed that gene expression was the most informative data set in many approaches, which may partly reflect the fact that analysis tools for this data type are more abundant and advanced. That is, we do not yet know the best approaches to extract predictive information from the other large profiling data sets; in particular the sparsity of exome sequencing data requires novel analysis methods36. However, when combined with expression data, these other data sets can enhance prediction performance.”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de0e9f60ad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de0e9f60ad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cancer genes (CGs) for which the mutation pattern in whole-exome sequencing (WES) data is consistent with positive selection, 2) focal recurrently aberrant copy number segments (RACSs) from SNP6 array profiles, and 3) hypermethylated informative 50 C-phosphate-G-30 sites in gene promoters (iCpGs) from DNA methylation data, hereafter collectively referred to as ‘‘Cancer functional events’’ (CFEs).”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de0e9f60a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de0e9f60a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de0e9f60ad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de0e9f60ad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number of drugs for which predictive models (i.e., models where the Pearson correlation between predicted and observed IC50s exceeds r &gt; 0.4) could befitted is stratified per data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Heatmap indicating for each drug and each data type whether a predictive model could be fitted. Most drugs were specifically predicted by one data type.”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e0e9f60ad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e0e9f60ad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e0e9f60ad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e0e9f60ad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de0e9f60ad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de0e9f60ad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de0e9f60a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de0e9f60a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method implemented by the best performing team. (a) In addition to the six profiling data sets, three different categories of data views were compiled using prior biological knowledge, yielding in total 22 genomic views of each cell line. (b) Bayesian multitask MKL combines nonlinear regression, multiview learning, multitask learning and Bayesian inference. Nonlinear regression: response values were computed not directly from the input features but from kernels, which define similarity measures between cell lines. Each of the K data views was converted into an N×N kernel matrix Kk(k = 1,...,K), where N is the number of training cell lines. Specifically, the Gaussian kernel was used for real-valued data, and the Jaccard similarity coefficient for binary-valued data. Multiview learning: a combined kernel matrix K* was constructed as a weighted sum of the view-specific kernel matrices Kk, k = 1,...,K. The kernel weights were obtained by multiple kernel learning. Multitask learning: training was performed for all drugs simultaneously, sharing the kernel weights across drugs but allowing for drug-specific regression parameters, which for each drug consisted of a weight vector for the training cell lines and an intercept term. Bayesian inference: the model parameters were assumed to be random variables that follow specific probability distributions. Instead of learning point estimates for model parameters, the parameters of these distributions were learned using a variational approximation scheme.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de0e9f60a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de0e9f60a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3323ced2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3323ced2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e225bd9a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e225bd9a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de0e9f60ad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de0e9f60ad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e225bd9af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e225bd9af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e225bd9af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e225bd9af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de0e9f60a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de0e9f60a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an initial pool of SL drug target interactions for targeted therapy. To identify clinically relevant SL interactions for targeted therapies, we followed the three-step procedure described in (Lee et al., 2018). (1) We created an initial pool of SL pairs identified in cell lines via RNAi/CRISPR-Cas9 (Aguirre et al., 2016; Cheung et al., 2011; Cowley et al., 2014; Marcotte et al., 2012; Marcotte et al., 2016) or pharmacological screens (Barretina et al., 2012; Basu et al., 2013; Iorio et al., 2016). For drug target gene T and candidate SL partner gene P, we checked whether the growth reduction induced by knocking out/down gene T or pharmacologically inhibiting gene T is stronger when gene P is inactive via a Wilcoxon rank-sum test. (2) Second, among the candidate gene pairs from the first step, we selected those gene pairs whose coinactivation is associated with better prognosis in patients, using a Cox proportional hazard model, testifying that they may thus hamper tumor progression. Third, we prioritized the SL paired genes with similar phylogenetic profiles across different species. Because of the distinct distribution of p values for the first two screens as shown in Figure S2, we performed a false discovery correction with 1% for the in vitro screen (1st step) and 10% for the tumor screen (2nd step). We were able to identify significant SL partners with these FDR thresholds for most of the datasets.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225bd9af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225bd9af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225bd9af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225bd9af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225bd9af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225bd9af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de0e9f60ad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de0e9f60a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e225bd9a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e225bd9a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f6b8b9807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f6b8b9807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225bd9af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225bd9af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225bd9a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225bd9a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225bd9a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e225bd9af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de0e9f60a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de0e9f60a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de0e9f60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de0e9f60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e0e9f60ad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e0e9f60ad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e0e9f60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e0e9f60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e0e9f60ad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e0e9f60ad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200"/>
              <a:buNone/>
              <a:defRPr sz="4200">
                <a:solidFill>
                  <a:schemeClr val="dk2"/>
                </a:solidFill>
              </a:defRPr>
            </a:lvl1pPr>
            <a:lvl2pPr lvl="1" rtl="0" algn="l">
              <a:lnSpc>
                <a:spcPct val="100000"/>
              </a:lnSpc>
              <a:spcBef>
                <a:spcPts val="0"/>
              </a:spcBef>
              <a:spcAft>
                <a:spcPts val="0"/>
              </a:spcAft>
              <a:buClr>
                <a:schemeClr val="dk2"/>
              </a:buClr>
              <a:buSzPts val="4200"/>
              <a:buNone/>
              <a:defRPr sz="4200">
                <a:solidFill>
                  <a:schemeClr val="dk2"/>
                </a:solidFill>
              </a:defRPr>
            </a:lvl2pPr>
            <a:lvl3pPr lvl="2" rtl="0" algn="l">
              <a:lnSpc>
                <a:spcPct val="100000"/>
              </a:lnSpc>
              <a:spcBef>
                <a:spcPts val="0"/>
              </a:spcBef>
              <a:spcAft>
                <a:spcPts val="0"/>
              </a:spcAft>
              <a:buClr>
                <a:schemeClr val="dk2"/>
              </a:buClr>
              <a:buSzPts val="4200"/>
              <a:buNone/>
              <a:defRPr sz="4200">
                <a:solidFill>
                  <a:schemeClr val="dk2"/>
                </a:solidFill>
              </a:defRPr>
            </a:lvl3pPr>
            <a:lvl4pPr lvl="3" rtl="0" algn="l">
              <a:lnSpc>
                <a:spcPct val="100000"/>
              </a:lnSpc>
              <a:spcBef>
                <a:spcPts val="0"/>
              </a:spcBef>
              <a:spcAft>
                <a:spcPts val="0"/>
              </a:spcAft>
              <a:buClr>
                <a:schemeClr val="dk2"/>
              </a:buClr>
              <a:buSzPts val="4200"/>
              <a:buNone/>
              <a:defRPr sz="4200">
                <a:solidFill>
                  <a:schemeClr val="dk2"/>
                </a:solidFill>
              </a:defRPr>
            </a:lvl4pPr>
            <a:lvl5pPr lvl="4" rtl="0" algn="l">
              <a:lnSpc>
                <a:spcPct val="100000"/>
              </a:lnSpc>
              <a:spcBef>
                <a:spcPts val="0"/>
              </a:spcBef>
              <a:spcAft>
                <a:spcPts val="0"/>
              </a:spcAft>
              <a:buClr>
                <a:schemeClr val="dk2"/>
              </a:buClr>
              <a:buSzPts val="4200"/>
              <a:buNone/>
              <a:defRPr sz="4200">
                <a:solidFill>
                  <a:schemeClr val="dk2"/>
                </a:solidFill>
              </a:defRPr>
            </a:lvl5pPr>
            <a:lvl6pPr lvl="5" rtl="0" algn="l">
              <a:lnSpc>
                <a:spcPct val="100000"/>
              </a:lnSpc>
              <a:spcBef>
                <a:spcPts val="0"/>
              </a:spcBef>
              <a:spcAft>
                <a:spcPts val="0"/>
              </a:spcAft>
              <a:buClr>
                <a:schemeClr val="dk2"/>
              </a:buClr>
              <a:buSzPts val="4200"/>
              <a:buNone/>
              <a:defRPr sz="4200">
                <a:solidFill>
                  <a:schemeClr val="dk2"/>
                </a:solidFill>
              </a:defRPr>
            </a:lvl6pPr>
            <a:lvl7pPr lvl="6" rtl="0" algn="l">
              <a:lnSpc>
                <a:spcPct val="100000"/>
              </a:lnSpc>
              <a:spcBef>
                <a:spcPts val="0"/>
              </a:spcBef>
              <a:spcAft>
                <a:spcPts val="0"/>
              </a:spcAft>
              <a:buClr>
                <a:schemeClr val="dk2"/>
              </a:buClr>
              <a:buSzPts val="4200"/>
              <a:buNone/>
              <a:defRPr sz="4200">
                <a:solidFill>
                  <a:schemeClr val="dk2"/>
                </a:solidFill>
              </a:defRPr>
            </a:lvl7pPr>
            <a:lvl8pPr lvl="7" rtl="0" algn="l">
              <a:lnSpc>
                <a:spcPct val="100000"/>
              </a:lnSpc>
              <a:spcBef>
                <a:spcPts val="0"/>
              </a:spcBef>
              <a:spcAft>
                <a:spcPts val="0"/>
              </a:spcAft>
              <a:buClr>
                <a:schemeClr val="dk2"/>
              </a:buClr>
              <a:buSzPts val="4200"/>
              <a:buNone/>
              <a:defRPr sz="4200">
                <a:solidFill>
                  <a:schemeClr val="dk2"/>
                </a:solidFill>
              </a:defRPr>
            </a:lvl8pPr>
            <a:lvl9pPr lvl="8" rtl="0" algn="l">
              <a:lnSpc>
                <a:spcPct val="100000"/>
              </a:lnSpc>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600"/>
              <a:buNone/>
              <a:defRPr sz="1600">
                <a:solidFill>
                  <a:srgbClr val="000000"/>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pic>
        <p:nvPicPr>
          <p:cNvPr id="12" name="Google Shape;12;p2"/>
          <p:cNvPicPr preferRelativeResize="0"/>
          <p:nvPr/>
        </p:nvPicPr>
        <p:blipFill>
          <a:blip r:embed="rId2">
            <a:alphaModFix/>
          </a:blip>
          <a:stretch>
            <a:fillRect/>
          </a:stretch>
        </p:blipFill>
        <p:spPr>
          <a:xfrm>
            <a:off x="7277100" y="28025"/>
            <a:ext cx="1841700" cy="920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sz="1800"/>
            </a:lvl1pPr>
          </a:lstStyle>
          <a:p/>
        </p:txBody>
      </p:sp>
      <p:pic>
        <p:nvPicPr>
          <p:cNvPr id="58" name="Google Shape;58;p11"/>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HKLAB_template_wide_2018">
  <p:cSld name="BIG_NUMBER">
    <p:bg>
      <p:bgPr>
        <a:solidFill>
          <a:schemeClr val="dk1"/>
        </a:solidFill>
      </p:bgPr>
    </p:bg>
    <p:spTree>
      <p:nvGrpSpPr>
        <p:cNvPr id="59" name="Shape 59"/>
        <p:cNvGrpSpPr/>
        <p:nvPr/>
      </p:nvGrpSpPr>
      <p:grpSpPr>
        <a:xfrm>
          <a:off x="0" y="0"/>
          <a:ext cx="0" cy="0"/>
          <a:chOff x="0" y="0"/>
          <a:chExt cx="0" cy="0"/>
        </a:xfrm>
      </p:grpSpPr>
      <p:grpSp>
        <p:nvGrpSpPr>
          <p:cNvPr id="60" name="Google Shape;60;p12"/>
          <p:cNvGrpSpPr/>
          <p:nvPr/>
        </p:nvGrpSpPr>
        <p:grpSpPr>
          <a:xfrm>
            <a:off x="830394" y="4169163"/>
            <a:ext cx="745764" cy="45826"/>
            <a:chOff x="4580561" y="2589004"/>
            <a:chExt cx="1064464" cy="25200"/>
          </a:xfrm>
        </p:grpSpPr>
        <p:sp>
          <p:nvSpPr>
            <p:cNvPr id="61" name="Google Shape;6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1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64" name="Google Shape;64;p1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pic>
        <p:nvPicPr>
          <p:cNvPr id="65" name="Google Shape;65;p12"/>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3"/>
          <p:cNvSpPr txBox="1"/>
          <p:nvPr>
            <p:ph type="title"/>
          </p:nvPr>
        </p:nvSpPr>
        <p:spPr>
          <a:xfrm>
            <a:off x="201930" y="217133"/>
            <a:ext cx="8742000" cy="6747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3"/>
          <p:cNvSpPr txBox="1"/>
          <p:nvPr>
            <p:ph idx="1" type="body"/>
          </p:nvPr>
        </p:nvSpPr>
        <p:spPr>
          <a:xfrm>
            <a:off x="201977" y="890733"/>
            <a:ext cx="8741100" cy="1204200"/>
          </a:xfrm>
          <a:prstGeom prst="rect">
            <a:avLst/>
          </a:prstGeom>
          <a:noFill/>
          <a:ln>
            <a:noFill/>
          </a:ln>
        </p:spPr>
        <p:txBody>
          <a:bodyPr anchorCtr="0" anchor="t" bIns="68575" lIns="137150" spcFirstLastPara="1" rIns="68575" wrap="square" tIns="68575">
            <a:noAutofit/>
          </a:bodyPr>
          <a:lstStyle>
            <a:lvl1pPr indent="-342900" lvl="0" marL="457200" rtl="0" algn="l">
              <a:lnSpc>
                <a:spcPct val="90000"/>
              </a:lnSpc>
              <a:spcBef>
                <a:spcPts val="300"/>
              </a:spcBef>
              <a:spcAft>
                <a:spcPts val="0"/>
              </a:spcAft>
              <a:buClr>
                <a:schemeClr val="dk1"/>
              </a:buClr>
              <a:buSzPts val="1800"/>
              <a:buChar char="●"/>
              <a:defRPr sz="1800"/>
            </a:lvl1pPr>
            <a:lvl2pPr indent="-330200" lvl="1" marL="914400" rtl="0" algn="l">
              <a:lnSpc>
                <a:spcPct val="90000"/>
              </a:lnSpc>
              <a:spcBef>
                <a:spcPts val="300"/>
              </a:spcBef>
              <a:spcAft>
                <a:spcPts val="0"/>
              </a:spcAft>
              <a:buClr>
                <a:schemeClr val="dk1"/>
              </a:buClr>
              <a:buSzPts val="1600"/>
              <a:buChar char="○"/>
              <a:defRPr sz="1600"/>
            </a:lvl2pPr>
            <a:lvl3pPr indent="-317500" lvl="2" marL="1371600" rtl="0" algn="l">
              <a:lnSpc>
                <a:spcPct val="90000"/>
              </a:lnSpc>
              <a:spcBef>
                <a:spcPts val="300"/>
              </a:spcBef>
              <a:spcAft>
                <a:spcPts val="0"/>
              </a:spcAft>
              <a:buClr>
                <a:schemeClr val="dk1"/>
              </a:buClr>
              <a:buSzPts val="1400"/>
              <a:buChar char="■"/>
              <a:defRPr sz="1400"/>
            </a:lvl3pPr>
            <a:lvl4pPr indent="-304800" lvl="3" marL="1828800" rtl="0" algn="l">
              <a:lnSpc>
                <a:spcPct val="90000"/>
              </a:lnSpc>
              <a:spcBef>
                <a:spcPts val="300"/>
              </a:spcBef>
              <a:spcAft>
                <a:spcPts val="0"/>
              </a:spcAft>
              <a:buClr>
                <a:schemeClr val="dk1"/>
              </a:buClr>
              <a:buSzPts val="1200"/>
              <a:buChar char="●"/>
              <a:defRPr/>
            </a:lvl4pPr>
            <a:lvl5pPr indent="-304800" lvl="4" marL="2286000" rtl="0" algn="l">
              <a:lnSpc>
                <a:spcPct val="90000"/>
              </a:lnSpc>
              <a:spcBef>
                <a:spcPts val="300"/>
              </a:spcBef>
              <a:spcAft>
                <a:spcPts val="0"/>
              </a:spcAft>
              <a:buClr>
                <a:schemeClr val="dk1"/>
              </a:buClr>
              <a:buSzPts val="12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160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9" name="Shape 69"/>
        <p:cNvGrpSpPr/>
        <p:nvPr/>
      </p:nvGrpSpPr>
      <p:grpSpPr>
        <a:xfrm>
          <a:off x="0" y="0"/>
          <a:ext cx="0" cy="0"/>
          <a:chOff x="0" y="0"/>
          <a:chExt cx="0" cy="0"/>
        </a:xfrm>
      </p:grpSpPr>
      <p:sp>
        <p:nvSpPr>
          <p:cNvPr id="70" name="Google Shape;70;p1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i="1"/>
            </a:lvl1pPr>
            <a:lvl2pPr indent="-298450" lvl="1" marL="914400" rtl="0" algn="ctr">
              <a:spcBef>
                <a:spcPts val="1600"/>
              </a:spcBef>
              <a:spcAft>
                <a:spcPts val="0"/>
              </a:spcAft>
              <a:buSzPts val="1100"/>
              <a:buChar char="○"/>
              <a:defRPr i="1"/>
            </a:lvl2pPr>
            <a:lvl3pPr indent="-298450" lvl="2" marL="1371600" rtl="0" algn="ctr">
              <a:spcBef>
                <a:spcPts val="1600"/>
              </a:spcBef>
              <a:spcAft>
                <a:spcPts val="0"/>
              </a:spcAft>
              <a:buSzPts val="1100"/>
              <a:buChar char="■"/>
              <a:defRPr i="1"/>
            </a:lvl3pPr>
            <a:lvl4pPr indent="-298450" lvl="3" marL="1828800" rtl="0" algn="ctr">
              <a:spcBef>
                <a:spcPts val="1600"/>
              </a:spcBef>
              <a:spcAft>
                <a:spcPts val="0"/>
              </a:spcAft>
              <a:buSzPts val="1100"/>
              <a:buChar char="●"/>
              <a:defRPr i="1"/>
            </a:lvl4pPr>
            <a:lvl5pPr indent="-298450" lvl="4" marL="2286000" rtl="0" algn="ctr">
              <a:spcBef>
                <a:spcPts val="1600"/>
              </a:spcBef>
              <a:spcAft>
                <a:spcPts val="0"/>
              </a:spcAft>
              <a:buSzPts val="1100"/>
              <a:buChar char="○"/>
              <a:defRPr i="1"/>
            </a:lvl5pPr>
            <a:lvl6pPr indent="-298450" lvl="5" marL="2743200" rtl="0" algn="ctr">
              <a:spcBef>
                <a:spcPts val="1600"/>
              </a:spcBef>
              <a:spcAft>
                <a:spcPts val="0"/>
              </a:spcAft>
              <a:buSzPts val="1100"/>
              <a:buChar char="■"/>
              <a:defRPr i="1"/>
            </a:lvl6pPr>
            <a:lvl7pPr indent="-298450" lvl="6" marL="3200400" rtl="0" algn="ctr">
              <a:spcBef>
                <a:spcPts val="1600"/>
              </a:spcBef>
              <a:spcAft>
                <a:spcPts val="0"/>
              </a:spcAft>
              <a:buSzPts val="1100"/>
              <a:buChar char="●"/>
              <a:defRPr i="1"/>
            </a:lvl7pPr>
            <a:lvl8pPr indent="-298450" lvl="7" marL="3657600" rtl="0" algn="ctr">
              <a:spcBef>
                <a:spcPts val="1600"/>
              </a:spcBef>
              <a:spcAft>
                <a:spcPts val="0"/>
              </a:spcAft>
              <a:buSzPts val="1100"/>
              <a:buChar char="○"/>
              <a:defRPr i="1"/>
            </a:lvl8pPr>
            <a:lvl9pPr indent="-298450" lvl="8" marL="4114800" rtl="0" algn="ctr">
              <a:spcBef>
                <a:spcPts val="1600"/>
              </a:spcBef>
              <a:spcAft>
                <a:spcPts val="1600"/>
              </a:spcAft>
              <a:buSzPts val="1100"/>
              <a:buChar char="■"/>
              <a:defRPr i="1"/>
            </a:lvl9pPr>
          </a:lstStyle>
          <a:p/>
        </p:txBody>
      </p:sp>
      <p:sp>
        <p:nvSpPr>
          <p:cNvPr id="71" name="Google Shape;71;p1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97ABBC"/>
                </a:solidFill>
              </a:rPr>
              <a:t>“</a:t>
            </a:r>
            <a:endParaRPr b="1" sz="9600">
              <a:solidFill>
                <a:srgbClr val="97ABBC"/>
              </a:solidFill>
            </a:endParaRPr>
          </a:p>
        </p:txBody>
      </p:sp>
      <p:sp>
        <p:nvSpPr>
          <p:cNvPr id="72" name="Google Shape;72;p14"/>
          <p:cNvSpPr/>
          <p:nvPr/>
        </p:nvSpPr>
        <p:spPr>
          <a:xfrm>
            <a:off x="5723283" y="1599675"/>
            <a:ext cx="1710300" cy="77100"/>
          </a:xfrm>
          <a:prstGeom prst="rect">
            <a:avLst/>
          </a:prstGeom>
          <a:solidFill>
            <a:srgbClr val="EFBE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434177" y="1599675"/>
            <a:ext cx="17103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0" y="1599675"/>
            <a:ext cx="17103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710425" y="1599675"/>
            <a:ext cx="17103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2">
    <p:spTree>
      <p:nvGrpSpPr>
        <p:cNvPr id="76" name="Shape 76"/>
        <p:cNvGrpSpPr/>
        <p:nvPr/>
      </p:nvGrpSpPr>
      <p:grpSpPr>
        <a:xfrm>
          <a:off x="0" y="0"/>
          <a:ext cx="0" cy="0"/>
          <a:chOff x="0" y="0"/>
          <a:chExt cx="0" cy="0"/>
        </a:xfrm>
      </p:grpSpPr>
      <p:sp>
        <p:nvSpPr>
          <p:cNvPr id="77" name="Google Shape;77;p15"/>
          <p:cNvSpPr/>
          <p:nvPr/>
        </p:nvSpPr>
        <p:spPr>
          <a:xfrm>
            <a:off x="0" y="0"/>
            <a:ext cx="9144000" cy="39930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ctrTitle"/>
          </p:nvPr>
        </p:nvSpPr>
        <p:spPr>
          <a:xfrm>
            <a:off x="685800" y="1583342"/>
            <a:ext cx="7772400" cy="115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79" name="Google Shape;79;p15"/>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b="1" sz="2400">
                <a:solidFill>
                  <a:srgbClr val="FFFFFF"/>
                </a:solidFill>
              </a:defRPr>
            </a:lvl1pPr>
            <a:lvl2pPr lvl="1" rtl="0" algn="ctr">
              <a:spcBef>
                <a:spcPts val="0"/>
              </a:spcBef>
              <a:spcAft>
                <a:spcPts val="0"/>
              </a:spcAft>
              <a:buClr>
                <a:srgbClr val="FFFFFF"/>
              </a:buClr>
              <a:buSzPts val="1100"/>
              <a:buNone/>
              <a:defRPr b="1">
                <a:solidFill>
                  <a:srgbClr val="FFFFFF"/>
                </a:solidFill>
              </a:defRPr>
            </a:lvl2pPr>
            <a:lvl3pPr lvl="2" rtl="0" algn="ctr">
              <a:spcBef>
                <a:spcPts val="0"/>
              </a:spcBef>
              <a:spcAft>
                <a:spcPts val="0"/>
              </a:spcAft>
              <a:buClr>
                <a:srgbClr val="FFFFFF"/>
              </a:buClr>
              <a:buSzPts val="1100"/>
              <a:buNone/>
              <a:defRPr b="1">
                <a:solidFill>
                  <a:srgbClr val="FFFFFF"/>
                </a:solidFill>
              </a:defRPr>
            </a:lvl3pPr>
            <a:lvl4pPr lvl="3" rtl="0" algn="ctr">
              <a:spcBef>
                <a:spcPts val="0"/>
              </a:spcBef>
              <a:spcAft>
                <a:spcPts val="0"/>
              </a:spcAft>
              <a:buClr>
                <a:srgbClr val="FFFFFF"/>
              </a:buClr>
              <a:buSzPts val="2400"/>
              <a:buNone/>
              <a:defRPr b="1" sz="2400">
                <a:solidFill>
                  <a:srgbClr val="FFFFFF"/>
                </a:solidFill>
              </a:defRPr>
            </a:lvl4pPr>
            <a:lvl5pPr lvl="4" rtl="0" algn="ctr">
              <a:spcBef>
                <a:spcPts val="0"/>
              </a:spcBef>
              <a:spcAft>
                <a:spcPts val="0"/>
              </a:spcAft>
              <a:buClr>
                <a:srgbClr val="FFFFFF"/>
              </a:buClr>
              <a:buSzPts val="2400"/>
              <a:buNone/>
              <a:defRPr b="1" sz="2400">
                <a:solidFill>
                  <a:srgbClr val="FFFFFF"/>
                </a:solidFill>
              </a:defRPr>
            </a:lvl5pPr>
            <a:lvl6pPr lvl="5" rtl="0" algn="ctr">
              <a:spcBef>
                <a:spcPts val="0"/>
              </a:spcBef>
              <a:spcAft>
                <a:spcPts val="0"/>
              </a:spcAft>
              <a:buClr>
                <a:srgbClr val="FFFFFF"/>
              </a:buClr>
              <a:buSzPts val="2400"/>
              <a:buNone/>
              <a:defRPr b="1" sz="2400">
                <a:solidFill>
                  <a:srgbClr val="FFFFFF"/>
                </a:solidFill>
              </a:defRPr>
            </a:lvl6pPr>
            <a:lvl7pPr lvl="6" rtl="0" algn="ctr">
              <a:spcBef>
                <a:spcPts val="0"/>
              </a:spcBef>
              <a:spcAft>
                <a:spcPts val="0"/>
              </a:spcAft>
              <a:buClr>
                <a:srgbClr val="FFFFFF"/>
              </a:buClr>
              <a:buSzPts val="2400"/>
              <a:buNone/>
              <a:defRPr b="1" sz="2400">
                <a:solidFill>
                  <a:srgbClr val="FFFFFF"/>
                </a:solidFill>
              </a:defRPr>
            </a:lvl7pPr>
            <a:lvl8pPr lvl="7" rtl="0" algn="ctr">
              <a:spcBef>
                <a:spcPts val="0"/>
              </a:spcBef>
              <a:spcAft>
                <a:spcPts val="0"/>
              </a:spcAft>
              <a:buClr>
                <a:srgbClr val="FFFFFF"/>
              </a:buClr>
              <a:buSzPts val="2400"/>
              <a:buNone/>
              <a:defRPr b="1" sz="2400">
                <a:solidFill>
                  <a:srgbClr val="FFFFFF"/>
                </a:solidFill>
              </a:defRPr>
            </a:lvl8pPr>
            <a:lvl9pPr lvl="8" rtl="0" algn="ctr">
              <a:spcBef>
                <a:spcPts val="0"/>
              </a:spcBef>
              <a:spcAft>
                <a:spcPts val="1600"/>
              </a:spcAft>
              <a:buClr>
                <a:srgbClr val="FFFFFF"/>
              </a:buClr>
              <a:buSzPts val="2400"/>
              <a:buNone/>
              <a:defRPr b="1" sz="2400">
                <a:solidFill>
                  <a:srgbClr val="FFFFFF"/>
                </a:solidFill>
              </a:defRPr>
            </a:lvl9pPr>
          </a:lstStyle>
          <a:p/>
        </p:txBody>
      </p:sp>
      <p:sp>
        <p:nvSpPr>
          <p:cNvPr id="80" name="Google Shape;80;p15"/>
          <p:cNvSpPr/>
          <p:nvPr/>
        </p:nvSpPr>
        <p:spPr>
          <a:xfrm>
            <a:off x="3047704" y="3992850"/>
            <a:ext cx="3047700" cy="77100"/>
          </a:xfrm>
          <a:prstGeom prst="rect">
            <a:avLst/>
          </a:prstGeom>
          <a:solidFill>
            <a:srgbClr val="EFBE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6096271" y="3992850"/>
            <a:ext cx="3047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 y="3992850"/>
            <a:ext cx="3047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ue bg 1">
  <p:cSld name="TITLE_1_1_1">
    <p:bg>
      <p:bgPr>
        <a:solidFill>
          <a:srgbClr val="00A2E0"/>
        </a:solidFill>
      </p:bgPr>
    </p:bg>
    <p:spTree>
      <p:nvGrpSpPr>
        <p:cNvPr id="83" name="Shape 83"/>
        <p:cNvGrpSpPr/>
        <p:nvPr/>
      </p:nvGrpSpPr>
      <p:grpSpPr>
        <a:xfrm>
          <a:off x="0" y="0"/>
          <a:ext cx="0" cy="0"/>
          <a:chOff x="0" y="0"/>
          <a:chExt cx="0" cy="0"/>
        </a:xfrm>
      </p:grpSpPr>
      <p:sp>
        <p:nvSpPr>
          <p:cNvPr id="84" name="Google Shape;84;p16"/>
          <p:cNvSpPr txBox="1"/>
          <p:nvPr>
            <p:ph type="ctrTitle"/>
          </p:nvPr>
        </p:nvSpPr>
        <p:spPr>
          <a:xfrm>
            <a:off x="729450" y="1545450"/>
            <a:ext cx="76851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85" name="Google Shape;85;p16"/>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86" name="Google Shape;86;p16"/>
          <p:cNvPicPr preferRelativeResize="0"/>
          <p:nvPr/>
        </p:nvPicPr>
        <p:blipFill rotWithShape="1">
          <a:blip r:embed="rId2">
            <a:alphaModFix/>
          </a:blip>
          <a:srcRect b="9" l="0" r="0" t="9"/>
          <a:stretch/>
        </p:blipFill>
        <p:spPr>
          <a:xfrm>
            <a:off x="311700" y="4847302"/>
            <a:ext cx="1223825" cy="1157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87" name="Shape 87"/>
        <p:cNvGrpSpPr/>
        <p:nvPr/>
      </p:nvGrpSpPr>
      <p:grpSpPr>
        <a:xfrm>
          <a:off x="0" y="0"/>
          <a:ext cx="0" cy="0"/>
          <a:chOff x="0" y="0"/>
          <a:chExt cx="0" cy="0"/>
        </a:xfrm>
      </p:grpSpPr>
      <p:pic>
        <p:nvPicPr>
          <p:cNvPr id="88" name="Google Shape;88;p17"/>
          <p:cNvPicPr preferRelativeResize="0"/>
          <p:nvPr/>
        </p:nvPicPr>
        <p:blipFill>
          <a:blip r:embed="rId2">
            <a:alphaModFix/>
          </a:blip>
          <a:stretch>
            <a:fillRect/>
          </a:stretch>
        </p:blipFill>
        <p:spPr>
          <a:xfrm>
            <a:off x="7788811" y="4781948"/>
            <a:ext cx="1387586" cy="393600"/>
          </a:xfrm>
          <a:prstGeom prst="rect">
            <a:avLst/>
          </a:prstGeom>
          <a:noFill/>
          <a:ln>
            <a:noFill/>
          </a:ln>
        </p:spPr>
      </p:pic>
      <p:sp>
        <p:nvSpPr>
          <p:cNvPr id="89" name="Google Shape;89;p17"/>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Poppins"/>
                <a:ea typeface="Poppins"/>
                <a:cs typeface="Poppins"/>
                <a:sym typeface="Poppins"/>
              </a:defRPr>
            </a:lvl1pPr>
            <a:lvl2pPr lvl="1" rtl="0" algn="r">
              <a:buNone/>
              <a:defRPr sz="1000">
                <a:solidFill>
                  <a:schemeClr val="lt1"/>
                </a:solidFill>
                <a:latin typeface="Poppins"/>
                <a:ea typeface="Poppins"/>
                <a:cs typeface="Poppins"/>
                <a:sym typeface="Poppins"/>
              </a:defRPr>
            </a:lvl2pPr>
            <a:lvl3pPr lvl="2" rtl="0" algn="r">
              <a:buNone/>
              <a:defRPr sz="1000">
                <a:solidFill>
                  <a:schemeClr val="lt1"/>
                </a:solidFill>
                <a:latin typeface="Poppins"/>
                <a:ea typeface="Poppins"/>
                <a:cs typeface="Poppins"/>
                <a:sym typeface="Poppins"/>
              </a:defRPr>
            </a:lvl3pPr>
            <a:lvl4pPr lvl="3" rtl="0" algn="r">
              <a:buNone/>
              <a:defRPr sz="1000">
                <a:solidFill>
                  <a:schemeClr val="lt1"/>
                </a:solidFill>
                <a:latin typeface="Poppins"/>
                <a:ea typeface="Poppins"/>
                <a:cs typeface="Poppins"/>
                <a:sym typeface="Poppins"/>
              </a:defRPr>
            </a:lvl4pPr>
            <a:lvl5pPr lvl="4" rtl="0" algn="r">
              <a:buNone/>
              <a:defRPr sz="1000">
                <a:solidFill>
                  <a:schemeClr val="lt1"/>
                </a:solidFill>
                <a:latin typeface="Poppins"/>
                <a:ea typeface="Poppins"/>
                <a:cs typeface="Poppins"/>
                <a:sym typeface="Poppins"/>
              </a:defRPr>
            </a:lvl5pPr>
            <a:lvl6pPr lvl="5" rtl="0" algn="r">
              <a:buNone/>
              <a:defRPr sz="1000">
                <a:solidFill>
                  <a:schemeClr val="lt1"/>
                </a:solidFill>
                <a:latin typeface="Poppins"/>
                <a:ea typeface="Poppins"/>
                <a:cs typeface="Poppins"/>
                <a:sym typeface="Poppins"/>
              </a:defRPr>
            </a:lvl6pPr>
            <a:lvl7pPr lvl="6" rtl="0" algn="r">
              <a:buNone/>
              <a:defRPr sz="1000">
                <a:solidFill>
                  <a:schemeClr val="lt1"/>
                </a:solidFill>
                <a:latin typeface="Poppins"/>
                <a:ea typeface="Poppins"/>
                <a:cs typeface="Poppins"/>
                <a:sym typeface="Poppins"/>
              </a:defRPr>
            </a:lvl7pPr>
            <a:lvl8pPr lvl="7" rtl="0" algn="r">
              <a:buNone/>
              <a:defRPr sz="1000">
                <a:solidFill>
                  <a:schemeClr val="lt1"/>
                </a:solidFill>
                <a:latin typeface="Poppins"/>
                <a:ea typeface="Poppins"/>
                <a:cs typeface="Poppins"/>
                <a:sym typeface="Poppins"/>
              </a:defRPr>
            </a:lvl8pPr>
            <a:lvl9pPr lvl="8" rtl="0" algn="r">
              <a:buNone/>
              <a:defRPr sz="10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0" name="Google Shape;90;p17"/>
          <p:cNvPicPr preferRelativeResize="0"/>
          <p:nvPr/>
        </p:nvPicPr>
        <p:blipFill>
          <a:blip r:embed="rId3">
            <a:alphaModFix/>
          </a:blip>
          <a:stretch>
            <a:fillRect/>
          </a:stretch>
        </p:blipFill>
        <p:spPr>
          <a:xfrm>
            <a:off x="311700" y="4847302"/>
            <a:ext cx="1223825" cy="1157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1">
  <p:cSld name="TITLE_AND_BODY_2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54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3" name="Google Shape;93;p18"/>
          <p:cNvPicPr preferRelativeResize="0"/>
          <p:nvPr/>
        </p:nvPicPr>
        <p:blipFill>
          <a:blip r:embed="rId2">
            <a:alphaModFix/>
          </a:blip>
          <a:stretch>
            <a:fillRect/>
          </a:stretch>
        </p:blipFill>
        <p:spPr>
          <a:xfrm>
            <a:off x="7788811" y="4781948"/>
            <a:ext cx="1387586" cy="393600"/>
          </a:xfrm>
          <a:prstGeom prst="rect">
            <a:avLst/>
          </a:prstGeom>
          <a:noFill/>
          <a:ln>
            <a:noFill/>
          </a:ln>
        </p:spPr>
      </p:pic>
      <p:sp>
        <p:nvSpPr>
          <p:cNvPr id="94" name="Google Shape;94;p18"/>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Poppins"/>
                <a:ea typeface="Poppins"/>
                <a:cs typeface="Poppins"/>
                <a:sym typeface="Poppins"/>
              </a:defRPr>
            </a:lvl1pPr>
            <a:lvl2pPr lvl="1" rtl="0" algn="r">
              <a:buNone/>
              <a:defRPr sz="1000">
                <a:solidFill>
                  <a:schemeClr val="lt1"/>
                </a:solidFill>
                <a:latin typeface="Poppins"/>
                <a:ea typeface="Poppins"/>
                <a:cs typeface="Poppins"/>
                <a:sym typeface="Poppins"/>
              </a:defRPr>
            </a:lvl2pPr>
            <a:lvl3pPr lvl="2" rtl="0" algn="r">
              <a:buNone/>
              <a:defRPr sz="1000">
                <a:solidFill>
                  <a:schemeClr val="lt1"/>
                </a:solidFill>
                <a:latin typeface="Poppins"/>
                <a:ea typeface="Poppins"/>
                <a:cs typeface="Poppins"/>
                <a:sym typeface="Poppins"/>
              </a:defRPr>
            </a:lvl3pPr>
            <a:lvl4pPr lvl="3" rtl="0" algn="r">
              <a:buNone/>
              <a:defRPr sz="1000">
                <a:solidFill>
                  <a:schemeClr val="lt1"/>
                </a:solidFill>
                <a:latin typeface="Poppins"/>
                <a:ea typeface="Poppins"/>
                <a:cs typeface="Poppins"/>
                <a:sym typeface="Poppins"/>
              </a:defRPr>
            </a:lvl4pPr>
            <a:lvl5pPr lvl="4" rtl="0" algn="r">
              <a:buNone/>
              <a:defRPr sz="1000">
                <a:solidFill>
                  <a:schemeClr val="lt1"/>
                </a:solidFill>
                <a:latin typeface="Poppins"/>
                <a:ea typeface="Poppins"/>
                <a:cs typeface="Poppins"/>
                <a:sym typeface="Poppins"/>
              </a:defRPr>
            </a:lvl5pPr>
            <a:lvl6pPr lvl="5" rtl="0" algn="r">
              <a:buNone/>
              <a:defRPr sz="1000">
                <a:solidFill>
                  <a:schemeClr val="lt1"/>
                </a:solidFill>
                <a:latin typeface="Poppins"/>
                <a:ea typeface="Poppins"/>
                <a:cs typeface="Poppins"/>
                <a:sym typeface="Poppins"/>
              </a:defRPr>
            </a:lvl6pPr>
            <a:lvl7pPr lvl="6" rtl="0" algn="r">
              <a:buNone/>
              <a:defRPr sz="1000">
                <a:solidFill>
                  <a:schemeClr val="lt1"/>
                </a:solidFill>
                <a:latin typeface="Poppins"/>
                <a:ea typeface="Poppins"/>
                <a:cs typeface="Poppins"/>
                <a:sym typeface="Poppins"/>
              </a:defRPr>
            </a:lvl7pPr>
            <a:lvl8pPr lvl="7" rtl="0" algn="r">
              <a:buNone/>
              <a:defRPr sz="1000">
                <a:solidFill>
                  <a:schemeClr val="lt1"/>
                </a:solidFill>
                <a:latin typeface="Poppins"/>
                <a:ea typeface="Poppins"/>
                <a:cs typeface="Poppins"/>
                <a:sym typeface="Poppins"/>
              </a:defRPr>
            </a:lvl8pPr>
            <a:lvl9pPr lvl="8" rtl="0" algn="r">
              <a:buNone/>
              <a:defRPr sz="10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18"/>
          <p:cNvPicPr preferRelativeResize="0"/>
          <p:nvPr/>
        </p:nvPicPr>
        <p:blipFill>
          <a:blip r:embed="rId3">
            <a:alphaModFix/>
          </a:blip>
          <a:stretch>
            <a:fillRect/>
          </a:stretch>
        </p:blipFill>
        <p:spPr>
          <a:xfrm>
            <a:off x="311700" y="4847302"/>
            <a:ext cx="1223825" cy="115775"/>
          </a:xfrm>
          <a:prstGeom prst="rect">
            <a:avLst/>
          </a:prstGeom>
          <a:noFill/>
          <a:ln>
            <a:noFill/>
          </a:ln>
        </p:spPr>
      </p:pic>
      <p:sp>
        <p:nvSpPr>
          <p:cNvPr id="96" name="Google Shape;96;p18"/>
          <p:cNvSpPr txBox="1"/>
          <p:nvPr>
            <p:ph idx="1" type="subTitle"/>
          </p:nvPr>
        </p:nvSpPr>
        <p:spPr>
          <a:xfrm>
            <a:off x="311700" y="879125"/>
            <a:ext cx="8303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Font typeface="Poppins Light"/>
              <a:buNone/>
              <a:defRPr>
                <a:solidFill>
                  <a:srgbClr val="00A2E0"/>
                </a:solidFill>
                <a:latin typeface="Poppins Light"/>
                <a:ea typeface="Poppins Light"/>
                <a:cs typeface="Poppins Light"/>
                <a:sym typeface="Poppins Light"/>
              </a:defRPr>
            </a:lvl1pPr>
            <a:lvl2pPr lvl="1"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2pPr>
            <a:lvl3pPr lvl="2"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3pPr>
            <a:lvl4pPr lvl="3"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4pPr>
            <a:lvl5pPr lvl="4"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5pPr>
            <a:lvl6pPr lvl="5"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6pPr>
            <a:lvl7pPr lvl="6"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7pPr>
            <a:lvl8pPr lvl="7"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8pPr>
            <a:lvl9pPr lvl="8" rtl="0">
              <a:spcBef>
                <a:spcPts val="1600"/>
              </a:spcBef>
              <a:spcAft>
                <a:spcPts val="1600"/>
              </a:spcAft>
              <a:buClr>
                <a:srgbClr val="00A2E0"/>
              </a:buClr>
              <a:buSzPts val="1100"/>
              <a:buFont typeface="Poppins"/>
              <a:buNone/>
              <a:defRPr>
                <a:solidFill>
                  <a:srgbClr val="00A2E0"/>
                </a:solidFill>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p:cSld name="TITLE_AND_BODY_2_1_2">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54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9" name="Google Shape;99;p19"/>
          <p:cNvCxnSpPr/>
          <p:nvPr/>
        </p:nvCxnSpPr>
        <p:spPr>
          <a:xfrm>
            <a:off x="427550" y="1365725"/>
            <a:ext cx="951300" cy="0"/>
          </a:xfrm>
          <a:prstGeom prst="straightConnector1">
            <a:avLst/>
          </a:prstGeom>
          <a:noFill/>
          <a:ln cap="flat" cmpd="sng" w="19050">
            <a:solidFill>
              <a:srgbClr val="00A2E0"/>
            </a:solidFill>
            <a:prstDash val="solid"/>
            <a:round/>
            <a:headEnd len="med" w="med" type="none"/>
            <a:tailEnd len="med" w="med" type="none"/>
          </a:ln>
        </p:spPr>
      </p:cxnSp>
      <p:pic>
        <p:nvPicPr>
          <p:cNvPr id="100" name="Google Shape;100;p19"/>
          <p:cNvPicPr preferRelativeResize="0"/>
          <p:nvPr/>
        </p:nvPicPr>
        <p:blipFill>
          <a:blip r:embed="rId2">
            <a:alphaModFix/>
          </a:blip>
          <a:stretch>
            <a:fillRect/>
          </a:stretch>
        </p:blipFill>
        <p:spPr>
          <a:xfrm>
            <a:off x="7788811" y="4781948"/>
            <a:ext cx="1387586" cy="393600"/>
          </a:xfrm>
          <a:prstGeom prst="rect">
            <a:avLst/>
          </a:prstGeom>
          <a:noFill/>
          <a:ln>
            <a:noFill/>
          </a:ln>
        </p:spPr>
      </p:pic>
      <p:sp>
        <p:nvSpPr>
          <p:cNvPr id="101" name="Google Shape;101;p19"/>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Poppins"/>
                <a:ea typeface="Poppins"/>
                <a:cs typeface="Poppins"/>
                <a:sym typeface="Poppins"/>
              </a:defRPr>
            </a:lvl1pPr>
            <a:lvl2pPr lvl="1" rtl="0" algn="r">
              <a:buNone/>
              <a:defRPr sz="1000">
                <a:solidFill>
                  <a:schemeClr val="lt1"/>
                </a:solidFill>
                <a:latin typeface="Poppins"/>
                <a:ea typeface="Poppins"/>
                <a:cs typeface="Poppins"/>
                <a:sym typeface="Poppins"/>
              </a:defRPr>
            </a:lvl2pPr>
            <a:lvl3pPr lvl="2" rtl="0" algn="r">
              <a:buNone/>
              <a:defRPr sz="1000">
                <a:solidFill>
                  <a:schemeClr val="lt1"/>
                </a:solidFill>
                <a:latin typeface="Poppins"/>
                <a:ea typeface="Poppins"/>
                <a:cs typeface="Poppins"/>
                <a:sym typeface="Poppins"/>
              </a:defRPr>
            </a:lvl3pPr>
            <a:lvl4pPr lvl="3" rtl="0" algn="r">
              <a:buNone/>
              <a:defRPr sz="1000">
                <a:solidFill>
                  <a:schemeClr val="lt1"/>
                </a:solidFill>
                <a:latin typeface="Poppins"/>
                <a:ea typeface="Poppins"/>
                <a:cs typeface="Poppins"/>
                <a:sym typeface="Poppins"/>
              </a:defRPr>
            </a:lvl4pPr>
            <a:lvl5pPr lvl="4" rtl="0" algn="r">
              <a:buNone/>
              <a:defRPr sz="1000">
                <a:solidFill>
                  <a:schemeClr val="lt1"/>
                </a:solidFill>
                <a:latin typeface="Poppins"/>
                <a:ea typeface="Poppins"/>
                <a:cs typeface="Poppins"/>
                <a:sym typeface="Poppins"/>
              </a:defRPr>
            </a:lvl5pPr>
            <a:lvl6pPr lvl="5" rtl="0" algn="r">
              <a:buNone/>
              <a:defRPr sz="1000">
                <a:solidFill>
                  <a:schemeClr val="lt1"/>
                </a:solidFill>
                <a:latin typeface="Poppins"/>
                <a:ea typeface="Poppins"/>
                <a:cs typeface="Poppins"/>
                <a:sym typeface="Poppins"/>
              </a:defRPr>
            </a:lvl6pPr>
            <a:lvl7pPr lvl="6" rtl="0" algn="r">
              <a:buNone/>
              <a:defRPr sz="1000">
                <a:solidFill>
                  <a:schemeClr val="lt1"/>
                </a:solidFill>
                <a:latin typeface="Poppins"/>
                <a:ea typeface="Poppins"/>
                <a:cs typeface="Poppins"/>
                <a:sym typeface="Poppins"/>
              </a:defRPr>
            </a:lvl7pPr>
            <a:lvl8pPr lvl="7" rtl="0" algn="r">
              <a:buNone/>
              <a:defRPr sz="1000">
                <a:solidFill>
                  <a:schemeClr val="lt1"/>
                </a:solidFill>
                <a:latin typeface="Poppins"/>
                <a:ea typeface="Poppins"/>
                <a:cs typeface="Poppins"/>
                <a:sym typeface="Poppins"/>
              </a:defRPr>
            </a:lvl8pPr>
            <a:lvl9pPr lvl="8" rtl="0" algn="r">
              <a:buNone/>
              <a:defRPr sz="10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a:blip r:embed="rId3">
            <a:alphaModFix/>
          </a:blip>
          <a:stretch>
            <a:fillRect/>
          </a:stretch>
        </p:blipFill>
        <p:spPr>
          <a:xfrm>
            <a:off x="311700" y="4847302"/>
            <a:ext cx="1223825" cy="115775"/>
          </a:xfrm>
          <a:prstGeom prst="rect">
            <a:avLst/>
          </a:prstGeom>
          <a:noFill/>
          <a:ln>
            <a:noFill/>
          </a:ln>
        </p:spPr>
      </p:pic>
      <p:sp>
        <p:nvSpPr>
          <p:cNvPr id="103" name="Google Shape;103;p19"/>
          <p:cNvSpPr txBox="1"/>
          <p:nvPr>
            <p:ph idx="1" type="subTitle"/>
          </p:nvPr>
        </p:nvSpPr>
        <p:spPr>
          <a:xfrm>
            <a:off x="311700" y="879125"/>
            <a:ext cx="83037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Font typeface="Poppins Light"/>
              <a:buNone/>
              <a:defRPr>
                <a:solidFill>
                  <a:srgbClr val="00A2E0"/>
                </a:solidFill>
                <a:latin typeface="Poppins Light"/>
                <a:ea typeface="Poppins Light"/>
                <a:cs typeface="Poppins Light"/>
                <a:sym typeface="Poppins Light"/>
              </a:defRPr>
            </a:lvl1pPr>
            <a:lvl2pPr lvl="1"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2pPr>
            <a:lvl3pPr lvl="2"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3pPr>
            <a:lvl4pPr lvl="3"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4pPr>
            <a:lvl5pPr lvl="4"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5pPr>
            <a:lvl6pPr lvl="5"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6pPr>
            <a:lvl7pPr lvl="6"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7pPr>
            <a:lvl8pPr lvl="7" rtl="0">
              <a:spcBef>
                <a:spcPts val="1600"/>
              </a:spcBef>
              <a:spcAft>
                <a:spcPts val="0"/>
              </a:spcAft>
              <a:buClr>
                <a:srgbClr val="00A2E0"/>
              </a:buClr>
              <a:buSzPts val="1100"/>
              <a:buFont typeface="Poppins"/>
              <a:buNone/>
              <a:defRPr>
                <a:solidFill>
                  <a:srgbClr val="00A2E0"/>
                </a:solidFill>
                <a:latin typeface="Poppins"/>
                <a:ea typeface="Poppins"/>
                <a:cs typeface="Poppins"/>
                <a:sym typeface="Poppins"/>
              </a:defRPr>
            </a:lvl8pPr>
            <a:lvl9pPr lvl="8" rtl="0">
              <a:spcBef>
                <a:spcPts val="1600"/>
              </a:spcBef>
              <a:spcAft>
                <a:spcPts val="1600"/>
              </a:spcAft>
              <a:buClr>
                <a:srgbClr val="00A2E0"/>
              </a:buClr>
              <a:buSzPts val="1100"/>
              <a:buFont typeface="Poppins"/>
              <a:buNone/>
              <a:defRPr>
                <a:solidFill>
                  <a:srgbClr val="00A2E0"/>
                </a:solidFill>
                <a:latin typeface="Poppins"/>
                <a:ea typeface="Poppins"/>
                <a:cs typeface="Poppins"/>
                <a:sym typeface="Poppins"/>
              </a:defRPr>
            </a:lvl9pPr>
          </a:lstStyle>
          <a:p/>
        </p:txBody>
      </p:sp>
      <p:sp>
        <p:nvSpPr>
          <p:cNvPr id="104" name="Google Shape;104;p19"/>
          <p:cNvSpPr txBox="1"/>
          <p:nvPr>
            <p:ph idx="2" type="body"/>
          </p:nvPr>
        </p:nvSpPr>
        <p:spPr>
          <a:xfrm>
            <a:off x="311700" y="1587925"/>
            <a:ext cx="8520600" cy="34164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ment 1">
  <p:cSld name="TITLE_AND_BODY_3_1">
    <p:spTree>
      <p:nvGrpSpPr>
        <p:cNvPr id="105" name="Shape 105"/>
        <p:cNvGrpSpPr/>
        <p:nvPr/>
      </p:nvGrpSpPr>
      <p:grpSpPr>
        <a:xfrm>
          <a:off x="0" y="0"/>
          <a:ext cx="0" cy="0"/>
          <a:chOff x="0" y="0"/>
          <a:chExt cx="0" cy="0"/>
        </a:xfrm>
      </p:grpSpPr>
      <p:sp>
        <p:nvSpPr>
          <p:cNvPr id="106" name="Google Shape;106;p20"/>
          <p:cNvSpPr txBox="1"/>
          <p:nvPr>
            <p:ph idx="1" type="body"/>
          </p:nvPr>
        </p:nvSpPr>
        <p:spPr>
          <a:xfrm>
            <a:off x="909750" y="1692750"/>
            <a:ext cx="7081800" cy="23598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107" name="Google Shape;107;p20"/>
          <p:cNvPicPr preferRelativeResize="0"/>
          <p:nvPr/>
        </p:nvPicPr>
        <p:blipFill>
          <a:blip r:embed="rId2">
            <a:alphaModFix/>
          </a:blip>
          <a:stretch>
            <a:fillRect/>
          </a:stretch>
        </p:blipFill>
        <p:spPr>
          <a:xfrm>
            <a:off x="7788811" y="4781948"/>
            <a:ext cx="1387586" cy="393600"/>
          </a:xfrm>
          <a:prstGeom prst="rect">
            <a:avLst/>
          </a:prstGeom>
          <a:noFill/>
          <a:ln>
            <a:noFill/>
          </a:ln>
        </p:spPr>
      </p:pic>
      <p:sp>
        <p:nvSpPr>
          <p:cNvPr id="108" name="Google Shape;108;p20"/>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Poppins"/>
                <a:ea typeface="Poppins"/>
                <a:cs typeface="Poppins"/>
                <a:sym typeface="Poppins"/>
              </a:defRPr>
            </a:lvl1pPr>
            <a:lvl2pPr lvl="1" rtl="0" algn="r">
              <a:buNone/>
              <a:defRPr sz="1000">
                <a:solidFill>
                  <a:schemeClr val="lt1"/>
                </a:solidFill>
                <a:latin typeface="Poppins"/>
                <a:ea typeface="Poppins"/>
                <a:cs typeface="Poppins"/>
                <a:sym typeface="Poppins"/>
              </a:defRPr>
            </a:lvl2pPr>
            <a:lvl3pPr lvl="2" rtl="0" algn="r">
              <a:buNone/>
              <a:defRPr sz="1000">
                <a:solidFill>
                  <a:schemeClr val="lt1"/>
                </a:solidFill>
                <a:latin typeface="Poppins"/>
                <a:ea typeface="Poppins"/>
                <a:cs typeface="Poppins"/>
                <a:sym typeface="Poppins"/>
              </a:defRPr>
            </a:lvl3pPr>
            <a:lvl4pPr lvl="3" rtl="0" algn="r">
              <a:buNone/>
              <a:defRPr sz="1000">
                <a:solidFill>
                  <a:schemeClr val="lt1"/>
                </a:solidFill>
                <a:latin typeface="Poppins"/>
                <a:ea typeface="Poppins"/>
                <a:cs typeface="Poppins"/>
                <a:sym typeface="Poppins"/>
              </a:defRPr>
            </a:lvl4pPr>
            <a:lvl5pPr lvl="4" rtl="0" algn="r">
              <a:buNone/>
              <a:defRPr sz="1000">
                <a:solidFill>
                  <a:schemeClr val="lt1"/>
                </a:solidFill>
                <a:latin typeface="Poppins"/>
                <a:ea typeface="Poppins"/>
                <a:cs typeface="Poppins"/>
                <a:sym typeface="Poppins"/>
              </a:defRPr>
            </a:lvl5pPr>
            <a:lvl6pPr lvl="5" rtl="0" algn="r">
              <a:buNone/>
              <a:defRPr sz="1000">
                <a:solidFill>
                  <a:schemeClr val="lt1"/>
                </a:solidFill>
                <a:latin typeface="Poppins"/>
                <a:ea typeface="Poppins"/>
                <a:cs typeface="Poppins"/>
                <a:sym typeface="Poppins"/>
              </a:defRPr>
            </a:lvl6pPr>
            <a:lvl7pPr lvl="6" rtl="0" algn="r">
              <a:buNone/>
              <a:defRPr sz="1000">
                <a:solidFill>
                  <a:schemeClr val="lt1"/>
                </a:solidFill>
                <a:latin typeface="Poppins"/>
                <a:ea typeface="Poppins"/>
                <a:cs typeface="Poppins"/>
                <a:sym typeface="Poppins"/>
              </a:defRPr>
            </a:lvl7pPr>
            <a:lvl8pPr lvl="7" rtl="0" algn="r">
              <a:buNone/>
              <a:defRPr sz="1000">
                <a:solidFill>
                  <a:schemeClr val="lt1"/>
                </a:solidFill>
                <a:latin typeface="Poppins"/>
                <a:ea typeface="Poppins"/>
                <a:cs typeface="Poppins"/>
                <a:sym typeface="Poppins"/>
              </a:defRPr>
            </a:lvl8pPr>
            <a:lvl9pPr lvl="8" rtl="0" algn="r">
              <a:buNone/>
              <a:defRPr sz="10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20"/>
          <p:cNvPicPr preferRelativeResize="0"/>
          <p:nvPr/>
        </p:nvPicPr>
        <p:blipFill>
          <a:blip r:embed="rId3">
            <a:alphaModFix/>
          </a:blip>
          <a:stretch>
            <a:fillRect/>
          </a:stretch>
        </p:blipFill>
        <p:spPr>
          <a:xfrm>
            <a:off x="311700" y="4847302"/>
            <a:ext cx="1223825" cy="115775"/>
          </a:xfrm>
          <a:prstGeom prst="rect">
            <a:avLst/>
          </a:prstGeom>
          <a:noFill/>
          <a:ln>
            <a:noFill/>
          </a:ln>
        </p:spPr>
      </p:pic>
      <p:cxnSp>
        <p:nvCxnSpPr>
          <p:cNvPr id="110" name="Google Shape;110;p20"/>
          <p:cNvCxnSpPr/>
          <p:nvPr/>
        </p:nvCxnSpPr>
        <p:spPr>
          <a:xfrm>
            <a:off x="871875" y="1386875"/>
            <a:ext cx="7260300" cy="0"/>
          </a:xfrm>
          <a:prstGeom prst="straightConnector1">
            <a:avLst/>
          </a:prstGeom>
          <a:noFill/>
          <a:ln cap="flat" cmpd="sng" w="19050">
            <a:solidFill>
              <a:schemeClr val="dk2"/>
            </a:solidFill>
            <a:prstDash val="solid"/>
            <a:round/>
            <a:headEnd len="med" w="med" type="none"/>
            <a:tailEnd len="med" w="med" type="none"/>
          </a:ln>
        </p:spPr>
      </p:cxnSp>
      <p:cxnSp>
        <p:nvCxnSpPr>
          <p:cNvPr id="111" name="Google Shape;111;p20"/>
          <p:cNvCxnSpPr/>
          <p:nvPr/>
        </p:nvCxnSpPr>
        <p:spPr>
          <a:xfrm>
            <a:off x="871875" y="4257675"/>
            <a:ext cx="7260300" cy="0"/>
          </a:xfrm>
          <a:prstGeom prst="straightConnector1">
            <a:avLst/>
          </a:prstGeom>
          <a:noFill/>
          <a:ln cap="flat" cmpd="sng" w="19050">
            <a:solidFill>
              <a:schemeClr val="dk2"/>
            </a:solidFill>
            <a:prstDash val="solid"/>
            <a:round/>
            <a:headEnd len="med" w="med" type="none"/>
            <a:tailEnd len="med" w="med" type="none"/>
          </a:ln>
        </p:spPr>
      </p:cxnSp>
      <p:sp>
        <p:nvSpPr>
          <p:cNvPr id="112" name="Google Shape;112;p20"/>
          <p:cNvSpPr txBox="1"/>
          <p:nvPr>
            <p:ph type="title"/>
          </p:nvPr>
        </p:nvSpPr>
        <p:spPr>
          <a:xfrm>
            <a:off x="871875" y="737200"/>
            <a:ext cx="5551500" cy="595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HKLAB_template_wide_2018"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0" y="0"/>
            <a:ext cx="88320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16" name="Google Shape;16;p3"/>
          <p:cNvSpPr txBox="1"/>
          <p:nvPr>
            <p:ph idx="1" type="body"/>
          </p:nvPr>
        </p:nvSpPr>
        <p:spPr>
          <a:xfrm>
            <a:off x="594750" y="887475"/>
            <a:ext cx="7996200" cy="3862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sz="1800"/>
            </a:lvl1pPr>
            <a:lvl2pPr indent="-330200" lvl="1" marL="914400" rtl="0" algn="l">
              <a:lnSpc>
                <a:spcPct val="115000"/>
              </a:lnSpc>
              <a:spcBef>
                <a:spcPts val="1600"/>
              </a:spcBef>
              <a:spcAft>
                <a:spcPts val="0"/>
              </a:spcAft>
              <a:buSzPts val="1600"/>
              <a:buChar char="○"/>
              <a:defRPr sz="1600"/>
            </a:lvl2pPr>
            <a:lvl3pPr indent="-317500" lvl="2" marL="1371600" rtl="0" algn="l">
              <a:lnSpc>
                <a:spcPct val="115000"/>
              </a:lnSpc>
              <a:spcBef>
                <a:spcPts val="1600"/>
              </a:spcBef>
              <a:spcAft>
                <a:spcPts val="0"/>
              </a:spcAft>
              <a:buSzPts val="1400"/>
              <a:buChar char="■"/>
              <a:defRPr sz="1400"/>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pic>
        <p:nvPicPr>
          <p:cNvPr id="17" name="Google Shape;17;p3"/>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4"/>
          <p:cNvGrpSpPr/>
          <p:nvPr/>
        </p:nvGrpSpPr>
        <p:grpSpPr>
          <a:xfrm>
            <a:off x="830394" y="1191289"/>
            <a:ext cx="745764" cy="45826"/>
            <a:chOff x="4580561" y="2589004"/>
            <a:chExt cx="1064464" cy="25200"/>
          </a:xfrm>
        </p:grpSpPr>
        <p:sp>
          <p:nvSpPr>
            <p:cNvPr id="20" name="Google Shape;20;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
          <p:cNvSpPr txBox="1"/>
          <p:nvPr>
            <p:ph type="title"/>
          </p:nvPr>
        </p:nvSpPr>
        <p:spPr>
          <a:xfrm>
            <a:off x="0" y="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28" name="Google Shape;28;p6"/>
          <p:cNvSpPr txBox="1"/>
          <p:nvPr>
            <p:ph idx="1" type="body"/>
          </p:nvPr>
        </p:nvSpPr>
        <p:spPr>
          <a:xfrm>
            <a:off x="674250" y="1043575"/>
            <a:ext cx="3774300" cy="2261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sz="1800"/>
            </a:lvl1pPr>
            <a:lvl2pPr indent="-330200" lvl="1" marL="914400" rtl="0" algn="l">
              <a:lnSpc>
                <a:spcPct val="115000"/>
              </a:lnSpc>
              <a:spcBef>
                <a:spcPts val="1600"/>
              </a:spcBef>
              <a:spcAft>
                <a:spcPts val="0"/>
              </a:spcAft>
              <a:buSzPts val="1600"/>
              <a:buChar char="○"/>
              <a:defRPr sz="1600"/>
            </a:lvl2pPr>
            <a:lvl3pPr indent="-317500" lvl="2" marL="1371600" rtl="0" algn="l">
              <a:lnSpc>
                <a:spcPct val="115000"/>
              </a:lnSpc>
              <a:spcBef>
                <a:spcPts val="1600"/>
              </a:spcBef>
              <a:spcAft>
                <a:spcPts val="0"/>
              </a:spcAft>
              <a:buSzPts val="1400"/>
              <a:buChar char="■"/>
              <a:defRPr sz="1400"/>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29" name="Google Shape;29;p6"/>
          <p:cNvSpPr txBox="1"/>
          <p:nvPr>
            <p:ph idx="2" type="body"/>
          </p:nvPr>
        </p:nvSpPr>
        <p:spPr>
          <a:xfrm>
            <a:off x="4544479" y="1043575"/>
            <a:ext cx="3774300" cy="2261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sz="1800"/>
            </a:lvl1pPr>
            <a:lvl2pPr indent="-330200" lvl="1" marL="914400" rtl="0" algn="l">
              <a:lnSpc>
                <a:spcPct val="115000"/>
              </a:lnSpc>
              <a:spcBef>
                <a:spcPts val="1600"/>
              </a:spcBef>
              <a:spcAft>
                <a:spcPts val="0"/>
              </a:spcAft>
              <a:buSzPts val="1600"/>
              <a:buChar char="○"/>
              <a:defRPr sz="1600"/>
            </a:lvl2pPr>
            <a:lvl3pPr indent="-317500" lvl="2" marL="1371600" rtl="0" algn="l">
              <a:lnSpc>
                <a:spcPct val="115000"/>
              </a:lnSpc>
              <a:spcBef>
                <a:spcPts val="1600"/>
              </a:spcBef>
              <a:spcAft>
                <a:spcPts val="0"/>
              </a:spcAft>
              <a:buSzPts val="1400"/>
              <a:buChar char="■"/>
              <a:defRPr sz="1400"/>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pic>
        <p:nvPicPr>
          <p:cNvPr id="30" name="Google Shape;30;p6"/>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
          <p:cNvSpPr txBox="1"/>
          <p:nvPr>
            <p:ph type="title"/>
          </p:nvPr>
        </p:nvSpPr>
        <p:spPr>
          <a:xfrm>
            <a:off x="0" y="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pic>
        <p:nvPicPr>
          <p:cNvPr id="34" name="Google Shape;34;p7"/>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grpSp>
        <p:nvGrpSpPr>
          <p:cNvPr id="36" name="Google Shape;36;p8"/>
          <p:cNvGrpSpPr/>
          <p:nvPr/>
        </p:nvGrpSpPr>
        <p:grpSpPr>
          <a:xfrm>
            <a:off x="830394" y="4169163"/>
            <a:ext cx="745764" cy="45826"/>
            <a:chOff x="4580561" y="2589004"/>
            <a:chExt cx="1064464" cy="25200"/>
          </a:xfrm>
        </p:grpSpPr>
        <p:sp>
          <p:nvSpPr>
            <p:cNvPr id="37" name="Google Shape;3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40" name="Google Shape;40;p8"/>
          <p:cNvSpPr txBox="1"/>
          <p:nvPr>
            <p:ph idx="12" type="sldNum"/>
          </p:nvPr>
        </p:nvSpPr>
        <p:spPr>
          <a:xfrm>
            <a:off x="8536302"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9"/>
          <p:cNvGrpSpPr/>
          <p:nvPr/>
        </p:nvGrpSpPr>
        <p:grpSpPr>
          <a:xfrm>
            <a:off x="830394" y="1191289"/>
            <a:ext cx="745764" cy="45826"/>
            <a:chOff x="4580561" y="2589004"/>
            <a:chExt cx="1064464" cy="25200"/>
          </a:xfrm>
        </p:grpSpPr>
        <p:sp>
          <p:nvSpPr>
            <p:cNvPr id="44" name="Google Shape;4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47" name="Google Shape;4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48" name="Google Shape;48;p9"/>
          <p:cNvSpPr txBox="1"/>
          <p:nvPr>
            <p:ph idx="2" type="body"/>
          </p:nvPr>
        </p:nvSpPr>
        <p:spPr>
          <a:xfrm>
            <a:off x="5174225" y="819225"/>
            <a:ext cx="3663900" cy="3025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sz="1800"/>
            </a:lvl1pPr>
            <a:lvl2pPr indent="-330200" lvl="1" marL="914400" rtl="0" algn="l">
              <a:lnSpc>
                <a:spcPct val="115000"/>
              </a:lnSpc>
              <a:spcBef>
                <a:spcPts val="1600"/>
              </a:spcBef>
              <a:spcAft>
                <a:spcPts val="0"/>
              </a:spcAft>
              <a:buSzPts val="1600"/>
              <a:buChar char="○"/>
              <a:defRPr sz="1600"/>
            </a:lvl2pPr>
            <a:lvl3pPr indent="-317500" lvl="2" marL="1371600" rtl="0" algn="l">
              <a:lnSpc>
                <a:spcPct val="115000"/>
              </a:lnSpc>
              <a:spcBef>
                <a:spcPts val="1600"/>
              </a:spcBef>
              <a:spcAft>
                <a:spcPts val="0"/>
              </a:spcAft>
              <a:buSzPts val="1400"/>
              <a:buChar char="■"/>
              <a:defRPr sz="1400"/>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pic>
        <p:nvPicPr>
          <p:cNvPr id="49" name="Google Shape;49;p9"/>
          <p:cNvPicPr preferRelativeResize="0"/>
          <p:nvPr/>
        </p:nvPicPr>
        <p:blipFill>
          <a:blip r:embed="rId2">
            <a:alphaModFix/>
          </a:blip>
          <a:stretch>
            <a:fillRect/>
          </a:stretch>
        </p:blipFill>
        <p:spPr>
          <a:xfrm>
            <a:off x="0" y="4930475"/>
            <a:ext cx="426075" cy="2130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0"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10"/>
          <p:cNvGrpSpPr/>
          <p:nvPr/>
        </p:nvGrpSpPr>
        <p:grpSpPr>
          <a:xfrm>
            <a:off x="830394" y="1191289"/>
            <a:ext cx="745764" cy="45826"/>
            <a:chOff x="4580561" y="2589004"/>
            <a:chExt cx="1064464" cy="25200"/>
          </a:xfrm>
        </p:grpSpPr>
        <p:sp>
          <p:nvSpPr>
            <p:cNvPr id="53" name="Google Shape;53;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10"/>
          <p:cNvSpPr txBox="1"/>
          <p:nvPr>
            <p:ph type="title"/>
          </p:nvPr>
        </p:nvSpPr>
        <p:spPr>
          <a:xfrm>
            <a:off x="730000" y="1318650"/>
            <a:ext cx="78063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956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None/>
              <a:defRPr b="1" i="0" sz="2800" u="none" cap="none" strike="noStrike">
                <a:solidFill>
                  <a:srgbClr val="000000"/>
                </a:solidFill>
              </a:defRPr>
            </a:lvl1pPr>
            <a:lvl2pPr lvl="1" marR="0" rtl="0" algn="l">
              <a:lnSpc>
                <a:spcPct val="100000"/>
              </a:lnSpc>
              <a:spcBef>
                <a:spcPts val="0"/>
              </a:spcBef>
              <a:spcAft>
                <a:spcPts val="0"/>
              </a:spcAft>
              <a:buClr>
                <a:srgbClr val="000000"/>
              </a:buClr>
              <a:buSzPts val="2800"/>
              <a:buNone/>
              <a:defRPr b="1" i="0" sz="2800" u="none" cap="none" strike="noStrike">
                <a:solidFill>
                  <a:srgbClr val="000000"/>
                </a:solidFill>
              </a:defRPr>
            </a:lvl2pPr>
            <a:lvl3pPr lvl="2" marR="0" rtl="0" algn="l">
              <a:lnSpc>
                <a:spcPct val="100000"/>
              </a:lnSpc>
              <a:spcBef>
                <a:spcPts val="0"/>
              </a:spcBef>
              <a:spcAft>
                <a:spcPts val="0"/>
              </a:spcAft>
              <a:buClr>
                <a:srgbClr val="000000"/>
              </a:buClr>
              <a:buSzPts val="2800"/>
              <a:buNone/>
              <a:defRPr b="1" i="0" sz="2800" u="none" cap="none" strike="noStrike">
                <a:solidFill>
                  <a:srgbClr val="000000"/>
                </a:solidFill>
              </a:defRPr>
            </a:lvl3pPr>
            <a:lvl4pPr lvl="3" marR="0" rtl="0" algn="l">
              <a:lnSpc>
                <a:spcPct val="100000"/>
              </a:lnSpc>
              <a:spcBef>
                <a:spcPts val="0"/>
              </a:spcBef>
              <a:spcAft>
                <a:spcPts val="0"/>
              </a:spcAft>
              <a:buClr>
                <a:srgbClr val="000000"/>
              </a:buClr>
              <a:buSzPts val="2800"/>
              <a:buNone/>
              <a:defRPr b="1" i="0" sz="2800" u="none" cap="none" strike="noStrike">
                <a:solidFill>
                  <a:srgbClr val="000000"/>
                </a:solidFill>
              </a:defRPr>
            </a:lvl4pPr>
            <a:lvl5pPr lvl="4" marR="0" rtl="0" algn="l">
              <a:lnSpc>
                <a:spcPct val="100000"/>
              </a:lnSpc>
              <a:spcBef>
                <a:spcPts val="0"/>
              </a:spcBef>
              <a:spcAft>
                <a:spcPts val="0"/>
              </a:spcAft>
              <a:buClr>
                <a:srgbClr val="000000"/>
              </a:buClr>
              <a:buSzPts val="2800"/>
              <a:buNone/>
              <a:defRPr b="1" i="0" sz="2800" u="none" cap="none" strike="noStrike">
                <a:solidFill>
                  <a:srgbClr val="000000"/>
                </a:solidFill>
              </a:defRPr>
            </a:lvl5pPr>
            <a:lvl6pPr lvl="5" marR="0" rtl="0" algn="l">
              <a:lnSpc>
                <a:spcPct val="100000"/>
              </a:lnSpc>
              <a:spcBef>
                <a:spcPts val="0"/>
              </a:spcBef>
              <a:spcAft>
                <a:spcPts val="0"/>
              </a:spcAft>
              <a:buClr>
                <a:srgbClr val="000000"/>
              </a:buClr>
              <a:buSzPts val="2800"/>
              <a:buNone/>
              <a:defRPr b="1" i="0" sz="2800" u="none" cap="none" strike="noStrike">
                <a:solidFill>
                  <a:srgbClr val="000000"/>
                </a:solidFill>
              </a:defRPr>
            </a:lvl6pPr>
            <a:lvl7pPr lvl="6" marR="0" rtl="0" algn="l">
              <a:lnSpc>
                <a:spcPct val="100000"/>
              </a:lnSpc>
              <a:spcBef>
                <a:spcPts val="0"/>
              </a:spcBef>
              <a:spcAft>
                <a:spcPts val="0"/>
              </a:spcAft>
              <a:buClr>
                <a:srgbClr val="000000"/>
              </a:buClr>
              <a:buSzPts val="2800"/>
              <a:buNone/>
              <a:defRPr b="1" i="0" sz="2800" u="none" cap="none" strike="noStrike">
                <a:solidFill>
                  <a:srgbClr val="000000"/>
                </a:solidFill>
              </a:defRPr>
            </a:lvl7pPr>
            <a:lvl8pPr lvl="7" marR="0" rtl="0" algn="l">
              <a:lnSpc>
                <a:spcPct val="100000"/>
              </a:lnSpc>
              <a:spcBef>
                <a:spcPts val="0"/>
              </a:spcBef>
              <a:spcAft>
                <a:spcPts val="0"/>
              </a:spcAft>
              <a:buClr>
                <a:srgbClr val="000000"/>
              </a:buClr>
              <a:buSzPts val="2800"/>
              <a:buNone/>
              <a:defRPr b="1" i="0" sz="2800" u="none" cap="none" strike="noStrike">
                <a:solidFill>
                  <a:srgbClr val="000000"/>
                </a:solidFill>
              </a:defRPr>
            </a:lvl8pPr>
            <a:lvl9pPr lvl="8" marR="0" rtl="0" algn="l">
              <a:lnSpc>
                <a:spcPct val="100000"/>
              </a:lnSpc>
              <a:spcBef>
                <a:spcPts val="0"/>
              </a:spcBef>
              <a:spcAft>
                <a:spcPts val="0"/>
              </a:spcAft>
              <a:buClr>
                <a:srgbClr val="000000"/>
              </a:buClr>
              <a:buSzPts val="2800"/>
              <a:buNone/>
              <a:defRPr b="1" i="0" sz="2800" u="none" cap="none" strike="noStrike">
                <a:solidFill>
                  <a:srgbClr val="000000"/>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SzPts val="1300"/>
              <a:buChar char="●"/>
              <a:defRPr i="0" sz="1300" u="none" cap="none" strike="noStrike"/>
            </a:lvl1pPr>
            <a:lvl2pPr indent="-298450" lvl="1" marL="914400" marR="0" rtl="0" algn="l">
              <a:lnSpc>
                <a:spcPct val="115000"/>
              </a:lnSpc>
              <a:spcBef>
                <a:spcPts val="1600"/>
              </a:spcBef>
              <a:spcAft>
                <a:spcPts val="0"/>
              </a:spcAft>
              <a:buSzPts val="1100"/>
              <a:buChar char="○"/>
              <a:defRPr i="0" sz="1100" u="none" cap="none" strike="noStrike"/>
            </a:lvl2pPr>
            <a:lvl3pPr indent="-298450" lvl="2" marL="1371600" marR="0" rtl="0" algn="l">
              <a:lnSpc>
                <a:spcPct val="115000"/>
              </a:lnSpc>
              <a:spcBef>
                <a:spcPts val="1600"/>
              </a:spcBef>
              <a:spcAft>
                <a:spcPts val="0"/>
              </a:spcAft>
              <a:buSzPts val="1100"/>
              <a:buChar char="■"/>
              <a:defRPr i="0" sz="1100" u="none" cap="none" strike="noStrike"/>
            </a:lvl3pPr>
            <a:lvl4pPr indent="-298450" lvl="3" marL="1828800" marR="0" rtl="0" algn="l">
              <a:lnSpc>
                <a:spcPct val="115000"/>
              </a:lnSpc>
              <a:spcBef>
                <a:spcPts val="1600"/>
              </a:spcBef>
              <a:spcAft>
                <a:spcPts val="0"/>
              </a:spcAft>
              <a:buSzPts val="1100"/>
              <a:buChar char="●"/>
              <a:defRPr i="0" sz="1100" u="none" cap="none" strike="noStrike"/>
            </a:lvl4pPr>
            <a:lvl5pPr indent="-298450" lvl="4" marL="2286000" marR="0" rtl="0" algn="l">
              <a:lnSpc>
                <a:spcPct val="115000"/>
              </a:lnSpc>
              <a:spcBef>
                <a:spcPts val="1600"/>
              </a:spcBef>
              <a:spcAft>
                <a:spcPts val="0"/>
              </a:spcAft>
              <a:buSzPts val="1100"/>
              <a:buChar char="○"/>
              <a:defRPr i="0" sz="1100" u="none" cap="none" strike="noStrike"/>
            </a:lvl5pPr>
            <a:lvl6pPr indent="-298450" lvl="5" marL="2743200" marR="0" rtl="0" algn="l">
              <a:lnSpc>
                <a:spcPct val="115000"/>
              </a:lnSpc>
              <a:spcBef>
                <a:spcPts val="1600"/>
              </a:spcBef>
              <a:spcAft>
                <a:spcPts val="0"/>
              </a:spcAft>
              <a:buSzPts val="1100"/>
              <a:buChar char="■"/>
              <a:defRPr i="0" sz="1100" u="none" cap="none" strike="noStrike"/>
            </a:lvl6pPr>
            <a:lvl7pPr indent="-298450" lvl="6" marL="3200400" marR="0" rtl="0" algn="l">
              <a:lnSpc>
                <a:spcPct val="115000"/>
              </a:lnSpc>
              <a:spcBef>
                <a:spcPts val="1600"/>
              </a:spcBef>
              <a:spcAft>
                <a:spcPts val="0"/>
              </a:spcAft>
              <a:buSzPts val="1100"/>
              <a:buChar char="●"/>
              <a:defRPr i="0" sz="1100" u="none" cap="none" strike="noStrike"/>
            </a:lvl7pPr>
            <a:lvl8pPr indent="-298450" lvl="7" marL="3657600" marR="0" rtl="0" algn="l">
              <a:lnSpc>
                <a:spcPct val="115000"/>
              </a:lnSpc>
              <a:spcBef>
                <a:spcPts val="1600"/>
              </a:spcBef>
              <a:spcAft>
                <a:spcPts val="0"/>
              </a:spcAft>
              <a:buSzPts val="1100"/>
              <a:buChar char="○"/>
              <a:defRPr i="0" sz="1100" u="none" cap="none" strike="noStrike"/>
            </a:lvl8pPr>
            <a:lvl9pPr indent="-298450" lvl="8" marL="4114800" marR="0" rtl="0" algn="l">
              <a:lnSpc>
                <a:spcPct val="115000"/>
              </a:lnSpc>
              <a:spcBef>
                <a:spcPts val="1600"/>
              </a:spcBef>
              <a:spcAft>
                <a:spcPts val="1600"/>
              </a:spcAft>
              <a:buSzPts val="1100"/>
              <a:buChar char="■"/>
              <a:defRPr i="0" sz="11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55.png"/><Relationship Id="rId5" Type="http://schemas.openxmlformats.org/officeDocument/2006/relationships/image" Target="../media/image39.png"/><Relationship Id="rId6"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55.png"/><Relationship Id="rId5" Type="http://schemas.openxmlformats.org/officeDocument/2006/relationships/image" Target="../media/image39.png"/><Relationship Id="rId6"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55.png"/><Relationship Id="rId5" Type="http://schemas.openxmlformats.org/officeDocument/2006/relationships/image" Target="../media/image39.png"/><Relationship Id="rId6" Type="http://schemas.openxmlformats.org/officeDocument/2006/relationships/image" Target="../media/image37.jpg"/></Relationships>
</file>

<file path=ppt/slides/_rels/slide29.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8.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41.png"/><Relationship Id="rId8"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47.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jpg"/><Relationship Id="rId4" Type="http://schemas.openxmlformats.org/officeDocument/2006/relationships/image" Target="../media/image71.png"/><Relationship Id="rId5" Type="http://schemas.openxmlformats.org/officeDocument/2006/relationships/image" Target="../media/image65.jpg"/><Relationship Id="rId6" Type="http://schemas.openxmlformats.org/officeDocument/2006/relationships/image" Target="../media/image6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8.png"/><Relationship Id="rId4" Type="http://schemas.openxmlformats.org/officeDocument/2006/relationships/hyperlink" Target="https://www.orcestra.c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ncbi.nlm.nih.gov/pmc/articles/PMC4547623/" TargetMode="External"/><Relationship Id="rId4" Type="http://schemas.openxmlformats.org/officeDocument/2006/relationships/hyperlink" Target="https://www.cell.com/cell-reports/comments/S2211-1247(17)31100-2" TargetMode="External"/><Relationship Id="rId5" Type="http://schemas.openxmlformats.org/officeDocument/2006/relationships/hyperlink" Target="https://www.cell.com/fulltext/S0092-8674(16)30746-2" TargetMode="External"/><Relationship Id="rId6" Type="http://schemas.openxmlformats.org/officeDocument/2006/relationships/hyperlink" Target="https://doi.org/10.1016/j.cels.2018.10.00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jp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6.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75.png"/><Relationship Id="rId5"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6.png"/><Relationship Id="rId4"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66.png"/><Relationship Id="rId7" Type="http://schemas.openxmlformats.org/officeDocument/2006/relationships/image" Target="../media/image69.png"/><Relationship Id="rId8"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5.png"/><Relationship Id="rId4" Type="http://schemas.openxmlformats.org/officeDocument/2006/relationships/image" Target="../media/image93.png"/><Relationship Id="rId5" Type="http://schemas.openxmlformats.org/officeDocument/2006/relationships/image" Target="../media/image81.png"/><Relationship Id="rId6"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97.png"/><Relationship Id="rId5" Type="http://schemas.openxmlformats.org/officeDocument/2006/relationships/image" Target="../media/image10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5.png"/><Relationship Id="rId4" Type="http://schemas.openxmlformats.org/officeDocument/2006/relationships/image" Target="../media/image97.png"/><Relationship Id="rId5" Type="http://schemas.openxmlformats.org/officeDocument/2006/relationships/image" Target="../media/image1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9.png"/><Relationship Id="rId4" Type="http://schemas.openxmlformats.org/officeDocument/2006/relationships/image" Target="../media/image92.png"/><Relationship Id="rId5" Type="http://schemas.openxmlformats.org/officeDocument/2006/relationships/image" Target="../media/image98.png"/><Relationship Id="rId6" Type="http://schemas.openxmlformats.org/officeDocument/2006/relationships/image" Target="../media/image89.png"/><Relationship Id="rId7"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6.png"/><Relationship Id="rId4" Type="http://schemas.openxmlformats.org/officeDocument/2006/relationships/image" Target="../media/image9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101.png"/><Relationship Id="rId8" Type="http://schemas.openxmlformats.org/officeDocument/2006/relationships/image" Target="../media/image10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2.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hyperlink" Target="https://codeocean.com/capsule/0762056/tree/v1" TargetMode="External"/><Relationship Id="rId5" Type="http://schemas.openxmlformats.org/officeDocument/2006/relationships/image" Target="../media/image100.png"/><Relationship Id="rId6" Type="http://schemas.openxmlformats.org/officeDocument/2006/relationships/image" Target="../media/image106.png"/><Relationship Id="rId7" Type="http://schemas.openxmlformats.org/officeDocument/2006/relationships/hyperlink" Target="https://codeocean.com/capsule/9218077/tree" TargetMode="External"/><Relationship Id="rId8" Type="http://schemas.openxmlformats.org/officeDocument/2006/relationships/hyperlink" Target="https://codeocean.com/capsule/0762056/tree/v1"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9.jpg"/><Relationship Id="rId12"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17.jpg"/><Relationship Id="rId5" Type="http://schemas.openxmlformats.org/officeDocument/2006/relationships/image" Target="../media/image10.jpg"/><Relationship Id="rId6" Type="http://schemas.openxmlformats.org/officeDocument/2006/relationships/image" Target="../media/image12.jpg"/><Relationship Id="rId7" Type="http://schemas.openxmlformats.org/officeDocument/2006/relationships/image" Target="../media/image19.png"/><Relationship Id="rId8"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1" Type="http://schemas.openxmlformats.org/officeDocument/2006/relationships/hyperlink" Target="https://discover.nci.nih.gov/cellminercdb/" TargetMode="External"/><Relationship Id="rId10" Type="http://schemas.openxmlformats.org/officeDocument/2006/relationships/hyperlink" Target="http://cancerdrugexplorer.org/" TargetMode="External"/><Relationship Id="rId13" Type="http://schemas.openxmlformats.org/officeDocument/2006/relationships/hyperlink" Target="https://crdd.osdd.net/raghava/cancerdp/" TargetMode="External"/><Relationship Id="rId12" Type="http://schemas.openxmlformats.org/officeDocument/2006/relationships/hyperlink" Target="https://gdsctools.readthedocs.io/en/master/"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depmap.org/portal/interactive/" TargetMode="External"/><Relationship Id="rId4" Type="http://schemas.openxmlformats.org/officeDocument/2006/relationships/hyperlink" Target="https://www.cancerrxgene.org/" TargetMode="External"/><Relationship Id="rId9" Type="http://schemas.openxmlformats.org/officeDocument/2006/relationships/hyperlink" Target="https://www.pdxfinder.org/" TargetMode="External"/><Relationship Id="rId5" Type="http://schemas.openxmlformats.org/officeDocument/2006/relationships/hyperlink" Target="http://drugcombdb.denglab.org/" TargetMode="External"/><Relationship Id="rId6" Type="http://schemas.openxmlformats.org/officeDocument/2006/relationships/hyperlink" Target="https://drugcomb.fimm.fi/" TargetMode="External"/><Relationship Id="rId7" Type="http://schemas.openxmlformats.org/officeDocument/2006/relationships/hyperlink" Target="https://synergyfinder.fimm.fi/" TargetMode="External"/><Relationship Id="rId8" Type="http://schemas.openxmlformats.org/officeDocument/2006/relationships/hyperlink" Target="https://www.bioconductor.org/packages/synergyfinder/" TargetMode="External"/></Relationships>
</file>

<file path=ppt/slides/_rels/slide62.xml.rels><?xml version="1.0" encoding="UTF-8" standalone="yes"?><Relationships xmlns="http://schemas.openxmlformats.org/package/2006/relationships"><Relationship Id="rId11" Type="http://schemas.openxmlformats.org/officeDocument/2006/relationships/hyperlink" Target="https://www.toxicodb.ca/" TargetMode="External"/><Relationship Id="rId10" Type="http://schemas.openxmlformats.org/officeDocument/2006/relationships/hyperlink" Target="http://bioconductor.org/packages/ToxicoGx/" TargetMode="External"/><Relationship Id="rId12"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bioconductor.org/packages/PharmacoGx/" TargetMode="External"/><Relationship Id="rId4" Type="http://schemas.openxmlformats.org/officeDocument/2006/relationships/hyperlink" Target="https://www.orcestra.ca/pset" TargetMode="External"/><Relationship Id="rId9" Type="http://schemas.openxmlformats.org/officeDocument/2006/relationships/hyperlink" Target="http://bioconductor.org/packages/RadioGx/" TargetMode="External"/><Relationship Id="rId5" Type="http://schemas.openxmlformats.org/officeDocument/2006/relationships/hyperlink" Target="https://pharmacodb.ca/" TargetMode="External"/><Relationship Id="rId6" Type="http://schemas.openxmlformats.org/officeDocument/2006/relationships/hyperlink" Target="https://www.synergxdb.ca/" TargetMode="External"/><Relationship Id="rId7" Type="http://schemas.openxmlformats.org/officeDocument/2006/relationships/hyperlink" Target="https://www.xevadb.ca/" TargetMode="External"/><Relationship Id="rId8" Type="http://schemas.openxmlformats.org/officeDocument/2006/relationships/hyperlink" Target="http://bioconductor.org/packages/Xev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7.png"/><Relationship Id="rId4" Type="http://schemas.openxmlformats.org/officeDocument/2006/relationships/image" Target="../media/image114.png"/><Relationship Id="rId5" Type="http://schemas.openxmlformats.org/officeDocument/2006/relationships/image" Target="../media/image113.png"/><Relationship Id="rId6" Type="http://schemas.openxmlformats.org/officeDocument/2006/relationships/image" Target="../media/image108.png"/><Relationship Id="rId7"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hyperlink" Target="https://www.bhklab.c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ctrTitle"/>
          </p:nvPr>
        </p:nvSpPr>
        <p:spPr>
          <a:xfrm>
            <a:off x="0" y="1273425"/>
            <a:ext cx="9144000" cy="163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4200"/>
              <a:buNone/>
            </a:pPr>
            <a:r>
              <a:rPr lang="en" sz="4800">
                <a:solidFill>
                  <a:srgbClr val="1C4587"/>
                </a:solidFill>
              </a:rPr>
              <a:t>Multi-Omics in </a:t>
            </a:r>
            <a:r>
              <a:rPr lang="en" sz="4800">
                <a:solidFill>
                  <a:srgbClr val="1C4587"/>
                </a:solidFill>
              </a:rPr>
              <a:t>Cancer Biomarker Discovery</a:t>
            </a:r>
            <a:endParaRPr sz="4800">
              <a:solidFill>
                <a:srgbClr val="1C4587"/>
              </a:solidFill>
            </a:endParaRPr>
          </a:p>
        </p:txBody>
      </p:sp>
      <p:sp>
        <p:nvSpPr>
          <p:cNvPr id="118" name="Google Shape;118;p21"/>
          <p:cNvSpPr txBox="1"/>
          <p:nvPr/>
        </p:nvSpPr>
        <p:spPr>
          <a:xfrm>
            <a:off x="296875" y="3155278"/>
            <a:ext cx="8328000" cy="2059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t>Benjamin Haibe-Kains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000"/>
              <a:t>Senior Scientist, Princess Margaret Cancer Centre</a:t>
            </a:r>
            <a:endParaRPr sz="2000"/>
          </a:p>
          <a:p>
            <a:pPr indent="0" lvl="0" marL="0" rtl="0" algn="l">
              <a:spcBef>
                <a:spcPts val="300"/>
              </a:spcBef>
              <a:spcAft>
                <a:spcPts val="0"/>
              </a:spcAft>
              <a:buNone/>
            </a:pPr>
            <a:r>
              <a:rPr lang="en" sz="2000"/>
              <a:t>Associate Professor, University of Toronto</a:t>
            </a:r>
            <a:endParaRPr sz="2000"/>
          </a:p>
          <a:p>
            <a:pPr indent="0" lvl="0" marL="0" rtl="0" algn="l">
              <a:spcBef>
                <a:spcPts val="300"/>
              </a:spcBef>
              <a:spcAft>
                <a:spcPts val="300"/>
              </a:spcAft>
              <a:buNone/>
            </a:pPr>
            <a:r>
              <a:rPr lang="en" sz="2000"/>
              <a:t>Affiliate, OICR and Vector Institute</a:t>
            </a:r>
            <a:endParaRPr sz="2000"/>
          </a:p>
        </p:txBody>
      </p:sp>
      <p:grpSp>
        <p:nvGrpSpPr>
          <p:cNvPr id="119" name="Google Shape;119;p21"/>
          <p:cNvGrpSpPr/>
          <p:nvPr/>
        </p:nvGrpSpPr>
        <p:grpSpPr>
          <a:xfrm>
            <a:off x="4146900" y="3270135"/>
            <a:ext cx="3076944" cy="437100"/>
            <a:chOff x="4146900" y="3537573"/>
            <a:chExt cx="3076944" cy="437100"/>
          </a:xfrm>
        </p:grpSpPr>
        <p:sp>
          <p:nvSpPr>
            <p:cNvPr id="120" name="Google Shape;120;p21"/>
            <p:cNvSpPr txBox="1"/>
            <p:nvPr/>
          </p:nvSpPr>
          <p:spPr>
            <a:xfrm>
              <a:off x="4374144" y="3537573"/>
              <a:ext cx="2849700" cy="4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t>bhaibeka@uhnresearch.ca</a:t>
              </a:r>
              <a:endParaRPr sz="1600"/>
            </a:p>
          </p:txBody>
        </p:sp>
        <p:pic>
          <p:nvPicPr>
            <p:cNvPr id="121" name="Google Shape;121;p21"/>
            <p:cNvPicPr preferRelativeResize="0"/>
            <p:nvPr/>
          </p:nvPicPr>
          <p:blipFill rotWithShape="1">
            <a:blip r:embed="rId3">
              <a:alphaModFix/>
            </a:blip>
            <a:srcRect b="26789" l="12945" r="14533" t="25407"/>
            <a:stretch/>
          </p:blipFill>
          <p:spPr>
            <a:xfrm>
              <a:off x="4146900" y="3651515"/>
              <a:ext cx="317400" cy="209225"/>
            </a:xfrm>
            <a:prstGeom prst="rect">
              <a:avLst/>
            </a:prstGeom>
            <a:noFill/>
            <a:ln>
              <a:noFill/>
            </a:ln>
          </p:spPr>
        </p:pic>
      </p:grpSp>
      <p:grpSp>
        <p:nvGrpSpPr>
          <p:cNvPr id="122" name="Google Shape;122;p21"/>
          <p:cNvGrpSpPr/>
          <p:nvPr/>
        </p:nvGrpSpPr>
        <p:grpSpPr>
          <a:xfrm>
            <a:off x="4146900" y="3603717"/>
            <a:ext cx="1564944" cy="437100"/>
            <a:chOff x="4146900" y="3871155"/>
            <a:chExt cx="1564944" cy="437100"/>
          </a:xfrm>
        </p:grpSpPr>
        <p:pic>
          <p:nvPicPr>
            <p:cNvPr id="123" name="Google Shape;123;p21"/>
            <p:cNvPicPr preferRelativeResize="0"/>
            <p:nvPr/>
          </p:nvPicPr>
          <p:blipFill rotWithShape="1">
            <a:blip r:embed="rId4">
              <a:alphaModFix/>
            </a:blip>
            <a:srcRect b="20665" l="13913" r="13848" t="20724"/>
            <a:stretch/>
          </p:blipFill>
          <p:spPr>
            <a:xfrm>
              <a:off x="4146900" y="3960948"/>
              <a:ext cx="317400" cy="257513"/>
            </a:xfrm>
            <a:prstGeom prst="rect">
              <a:avLst/>
            </a:prstGeom>
            <a:noFill/>
            <a:ln>
              <a:noFill/>
            </a:ln>
          </p:spPr>
        </p:pic>
        <p:sp>
          <p:nvSpPr>
            <p:cNvPr id="124" name="Google Shape;124;p21"/>
            <p:cNvSpPr txBox="1"/>
            <p:nvPr/>
          </p:nvSpPr>
          <p:spPr>
            <a:xfrm>
              <a:off x="4374144" y="3871155"/>
              <a:ext cx="1337700" cy="4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solidFill>
                    <a:srgbClr val="2EAFDB"/>
                  </a:solidFill>
                </a:rPr>
                <a:t>@bhaibeka</a:t>
              </a:r>
              <a:endParaRPr sz="1600">
                <a:solidFill>
                  <a:srgbClr val="2EAFDB"/>
                </a:solidFill>
              </a:endParaRPr>
            </a:p>
          </p:txBody>
        </p:sp>
      </p:grpSp>
      <p:sp>
        <p:nvSpPr>
          <p:cNvPr id="125" name="Google Shape;125;p21"/>
          <p:cNvSpPr txBox="1"/>
          <p:nvPr/>
        </p:nvSpPr>
        <p:spPr>
          <a:xfrm>
            <a:off x="7223850" y="4706400"/>
            <a:ext cx="1920300" cy="437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t>June</a:t>
            </a:r>
            <a:r>
              <a:rPr lang="en"/>
              <a:t> 28, 2021 </a:t>
            </a:r>
            <a:endParaRPr/>
          </a:p>
        </p:txBody>
      </p:sp>
      <p:pic>
        <p:nvPicPr>
          <p:cNvPr id="126" name="Google Shape;126;p21"/>
          <p:cNvPicPr preferRelativeResize="0"/>
          <p:nvPr/>
        </p:nvPicPr>
        <p:blipFill>
          <a:blip r:embed="rId5">
            <a:alphaModFix/>
          </a:blip>
          <a:stretch>
            <a:fillRect/>
          </a:stretch>
        </p:blipFill>
        <p:spPr>
          <a:xfrm>
            <a:off x="0" y="0"/>
            <a:ext cx="3967150" cy="470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b="4437" l="0" r="0" t="4437"/>
          <a:stretch/>
        </p:blipFill>
        <p:spPr>
          <a:xfrm>
            <a:off x="96651" y="1111800"/>
            <a:ext cx="3908654" cy="3329998"/>
          </a:xfrm>
          <a:prstGeom prst="rect">
            <a:avLst/>
          </a:prstGeom>
          <a:noFill/>
          <a:ln>
            <a:noFill/>
          </a:ln>
        </p:spPr>
      </p:pic>
      <p:grpSp>
        <p:nvGrpSpPr>
          <p:cNvPr id="213" name="Google Shape;213;p30"/>
          <p:cNvGrpSpPr/>
          <p:nvPr/>
        </p:nvGrpSpPr>
        <p:grpSpPr>
          <a:xfrm>
            <a:off x="3996475" y="3500400"/>
            <a:ext cx="438000" cy="133775"/>
            <a:chOff x="3386875" y="2890800"/>
            <a:chExt cx="438000" cy="133775"/>
          </a:xfrm>
        </p:grpSpPr>
        <p:cxnSp>
          <p:nvCxnSpPr>
            <p:cNvPr id="214" name="Google Shape;214;p30"/>
            <p:cNvCxnSpPr/>
            <p:nvPr/>
          </p:nvCxnSpPr>
          <p:spPr>
            <a:xfrm>
              <a:off x="3386875" y="2958050"/>
              <a:ext cx="438000" cy="0"/>
            </a:xfrm>
            <a:prstGeom prst="straightConnector1">
              <a:avLst/>
            </a:prstGeom>
            <a:noFill/>
            <a:ln cap="flat" cmpd="sng" w="19050">
              <a:solidFill>
                <a:srgbClr val="A4ACB3"/>
              </a:solidFill>
              <a:prstDash val="solid"/>
              <a:round/>
              <a:headEnd len="med" w="med" type="none"/>
              <a:tailEnd len="med" w="med" type="none"/>
            </a:ln>
          </p:spPr>
        </p:cxnSp>
        <p:cxnSp>
          <p:nvCxnSpPr>
            <p:cNvPr id="215" name="Google Shape;215;p30"/>
            <p:cNvCxnSpPr/>
            <p:nvPr/>
          </p:nvCxnSpPr>
          <p:spPr>
            <a:xfrm flipH="1" rot="10800000">
              <a:off x="3750475" y="2951375"/>
              <a:ext cx="74400" cy="73200"/>
            </a:xfrm>
            <a:prstGeom prst="straightConnector1">
              <a:avLst/>
            </a:prstGeom>
            <a:noFill/>
            <a:ln cap="flat" cmpd="sng" w="19050">
              <a:solidFill>
                <a:srgbClr val="A4ACB3"/>
              </a:solidFill>
              <a:prstDash val="solid"/>
              <a:round/>
              <a:headEnd len="med" w="med" type="none"/>
              <a:tailEnd len="med" w="med" type="none"/>
            </a:ln>
          </p:spPr>
        </p:cxnSp>
        <p:cxnSp>
          <p:nvCxnSpPr>
            <p:cNvPr id="216" name="Google Shape;216;p30"/>
            <p:cNvCxnSpPr/>
            <p:nvPr/>
          </p:nvCxnSpPr>
          <p:spPr>
            <a:xfrm rot="10800000">
              <a:off x="3750475" y="2890800"/>
              <a:ext cx="74400" cy="73200"/>
            </a:xfrm>
            <a:prstGeom prst="straightConnector1">
              <a:avLst/>
            </a:prstGeom>
            <a:noFill/>
            <a:ln cap="flat" cmpd="sng" w="19050">
              <a:solidFill>
                <a:srgbClr val="A4ACB3"/>
              </a:solidFill>
              <a:prstDash val="solid"/>
              <a:round/>
              <a:headEnd len="med" w="med" type="none"/>
              <a:tailEnd len="med" w="med" type="none"/>
            </a:ln>
          </p:spPr>
        </p:cxnSp>
      </p:grpSp>
      <p:sp>
        <p:nvSpPr>
          <p:cNvPr id="217" name="Google Shape;217;p30"/>
          <p:cNvSpPr txBox="1"/>
          <p:nvPr/>
        </p:nvSpPr>
        <p:spPr>
          <a:xfrm>
            <a:off x="4515900" y="3309325"/>
            <a:ext cx="4266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Methylation, chromatin accessibility</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(reverse bisulfite sequencing, ATAC-seq)</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p:txBody>
      </p:sp>
      <p:sp>
        <p:nvSpPr>
          <p:cNvPr id="218" name="Google Shape;218;p30"/>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p:cNvPicPr preferRelativeResize="0"/>
          <p:nvPr/>
        </p:nvPicPr>
        <p:blipFill rotWithShape="1">
          <a:blip r:embed="rId3">
            <a:alphaModFix/>
          </a:blip>
          <a:srcRect b="4412" l="0" r="0" t="4412"/>
          <a:stretch/>
        </p:blipFill>
        <p:spPr>
          <a:xfrm>
            <a:off x="96651" y="1111800"/>
            <a:ext cx="3908654" cy="3330001"/>
          </a:xfrm>
          <a:prstGeom prst="rect">
            <a:avLst/>
          </a:prstGeom>
          <a:noFill/>
          <a:ln>
            <a:noFill/>
          </a:ln>
        </p:spPr>
      </p:pic>
      <p:grpSp>
        <p:nvGrpSpPr>
          <p:cNvPr id="224" name="Google Shape;224;p31"/>
          <p:cNvGrpSpPr/>
          <p:nvPr/>
        </p:nvGrpSpPr>
        <p:grpSpPr>
          <a:xfrm>
            <a:off x="3996475" y="2988000"/>
            <a:ext cx="438000" cy="133775"/>
            <a:chOff x="3539275" y="2530800"/>
            <a:chExt cx="438000" cy="133775"/>
          </a:xfrm>
        </p:grpSpPr>
        <p:cxnSp>
          <p:nvCxnSpPr>
            <p:cNvPr id="225" name="Google Shape;225;p31"/>
            <p:cNvCxnSpPr/>
            <p:nvPr/>
          </p:nvCxnSpPr>
          <p:spPr>
            <a:xfrm>
              <a:off x="3539275" y="2598050"/>
              <a:ext cx="438000" cy="0"/>
            </a:xfrm>
            <a:prstGeom prst="straightConnector1">
              <a:avLst/>
            </a:prstGeom>
            <a:noFill/>
            <a:ln cap="flat" cmpd="sng" w="19050">
              <a:solidFill>
                <a:srgbClr val="637A82"/>
              </a:solidFill>
              <a:prstDash val="solid"/>
              <a:round/>
              <a:headEnd len="med" w="med" type="none"/>
              <a:tailEnd len="med" w="med" type="none"/>
            </a:ln>
          </p:spPr>
        </p:cxnSp>
        <p:cxnSp>
          <p:nvCxnSpPr>
            <p:cNvPr id="226" name="Google Shape;226;p31"/>
            <p:cNvCxnSpPr/>
            <p:nvPr/>
          </p:nvCxnSpPr>
          <p:spPr>
            <a:xfrm flipH="1" rot="10800000">
              <a:off x="3902875" y="2591375"/>
              <a:ext cx="74400" cy="73200"/>
            </a:xfrm>
            <a:prstGeom prst="straightConnector1">
              <a:avLst/>
            </a:prstGeom>
            <a:noFill/>
            <a:ln cap="flat" cmpd="sng" w="19050">
              <a:solidFill>
                <a:srgbClr val="637A82"/>
              </a:solidFill>
              <a:prstDash val="solid"/>
              <a:round/>
              <a:headEnd len="med" w="med" type="none"/>
              <a:tailEnd len="med" w="med" type="none"/>
            </a:ln>
          </p:spPr>
        </p:cxnSp>
        <p:cxnSp>
          <p:nvCxnSpPr>
            <p:cNvPr id="227" name="Google Shape;227;p31"/>
            <p:cNvCxnSpPr/>
            <p:nvPr/>
          </p:nvCxnSpPr>
          <p:spPr>
            <a:xfrm rot="10800000">
              <a:off x="3902875" y="2530800"/>
              <a:ext cx="74400" cy="73200"/>
            </a:xfrm>
            <a:prstGeom prst="straightConnector1">
              <a:avLst/>
            </a:prstGeom>
            <a:noFill/>
            <a:ln cap="flat" cmpd="sng" w="19050">
              <a:solidFill>
                <a:srgbClr val="637A82"/>
              </a:solidFill>
              <a:prstDash val="solid"/>
              <a:round/>
              <a:headEnd len="med" w="med" type="none"/>
              <a:tailEnd len="med" w="med" type="none"/>
            </a:ln>
          </p:spPr>
        </p:cxnSp>
      </p:grpSp>
      <p:sp>
        <p:nvSpPr>
          <p:cNvPr id="228" name="Google Shape;228;p31"/>
          <p:cNvSpPr txBox="1"/>
          <p:nvPr/>
        </p:nvSpPr>
        <p:spPr>
          <a:xfrm>
            <a:off x="4515900" y="27759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Messenger and non-coding RNAs, transcript fusions</a:t>
            </a:r>
            <a:r>
              <a:rPr lang="en" sz="1300">
                <a:solidFill>
                  <a:srgbClr val="222222"/>
                </a:solidFill>
                <a:latin typeface="Roboto Light"/>
                <a:ea typeface="Roboto Light"/>
                <a:cs typeface="Roboto Light"/>
                <a:sym typeface="Roboto Light"/>
              </a:rPr>
              <a:t> </a:t>
            </a:r>
            <a:r>
              <a:rPr lang="en" sz="1000">
                <a:solidFill>
                  <a:srgbClr val="222222"/>
                </a:solidFill>
                <a:latin typeface="Roboto Light"/>
                <a:ea typeface="Roboto Light"/>
                <a:cs typeface="Roboto Light"/>
                <a:sym typeface="Roboto Light"/>
              </a:rPr>
              <a:t>(gene expression microarrays, RNA-seq)</a:t>
            </a:r>
            <a:endParaRPr sz="1300">
              <a:solidFill>
                <a:srgbClr val="222222"/>
              </a:solidFill>
              <a:latin typeface="Roboto Light"/>
              <a:ea typeface="Roboto Light"/>
              <a:cs typeface="Roboto Light"/>
              <a:sym typeface="Roboto Light"/>
            </a:endParaRPr>
          </a:p>
        </p:txBody>
      </p:sp>
      <p:sp>
        <p:nvSpPr>
          <p:cNvPr id="229" name="Google Shape;229;p31"/>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3">
            <a:alphaModFix/>
          </a:blip>
          <a:srcRect b="4437" l="0" r="0" t="4437"/>
          <a:stretch/>
        </p:blipFill>
        <p:spPr>
          <a:xfrm>
            <a:off x="96651" y="1111800"/>
            <a:ext cx="3908654" cy="3329998"/>
          </a:xfrm>
          <a:prstGeom prst="rect">
            <a:avLst/>
          </a:prstGeom>
          <a:noFill/>
          <a:ln>
            <a:noFill/>
          </a:ln>
        </p:spPr>
      </p:pic>
      <p:grpSp>
        <p:nvGrpSpPr>
          <p:cNvPr id="235" name="Google Shape;235;p32"/>
          <p:cNvGrpSpPr/>
          <p:nvPr/>
        </p:nvGrpSpPr>
        <p:grpSpPr>
          <a:xfrm>
            <a:off x="3996475" y="2475600"/>
            <a:ext cx="438000" cy="133775"/>
            <a:chOff x="3691675" y="2170800"/>
            <a:chExt cx="438000" cy="133775"/>
          </a:xfrm>
        </p:grpSpPr>
        <p:cxnSp>
          <p:nvCxnSpPr>
            <p:cNvPr id="236" name="Google Shape;236;p32"/>
            <p:cNvCxnSpPr/>
            <p:nvPr/>
          </p:nvCxnSpPr>
          <p:spPr>
            <a:xfrm>
              <a:off x="3691675" y="2238050"/>
              <a:ext cx="438000" cy="0"/>
            </a:xfrm>
            <a:prstGeom prst="straightConnector1">
              <a:avLst/>
            </a:prstGeom>
            <a:noFill/>
            <a:ln cap="flat" cmpd="sng" w="19050">
              <a:solidFill>
                <a:srgbClr val="E25026"/>
              </a:solidFill>
              <a:prstDash val="solid"/>
              <a:round/>
              <a:headEnd len="med" w="med" type="none"/>
              <a:tailEnd len="med" w="med" type="none"/>
            </a:ln>
          </p:spPr>
        </p:cxnSp>
        <p:cxnSp>
          <p:nvCxnSpPr>
            <p:cNvPr id="237" name="Google Shape;237;p32"/>
            <p:cNvCxnSpPr/>
            <p:nvPr/>
          </p:nvCxnSpPr>
          <p:spPr>
            <a:xfrm flipH="1" rot="10800000">
              <a:off x="4055275" y="2231375"/>
              <a:ext cx="74400" cy="73200"/>
            </a:xfrm>
            <a:prstGeom prst="straightConnector1">
              <a:avLst/>
            </a:prstGeom>
            <a:noFill/>
            <a:ln cap="flat" cmpd="sng" w="19050">
              <a:solidFill>
                <a:srgbClr val="E25026"/>
              </a:solidFill>
              <a:prstDash val="solid"/>
              <a:round/>
              <a:headEnd len="med" w="med" type="none"/>
              <a:tailEnd len="med" w="med" type="none"/>
            </a:ln>
          </p:spPr>
        </p:cxnSp>
        <p:cxnSp>
          <p:nvCxnSpPr>
            <p:cNvPr id="238" name="Google Shape;238;p32"/>
            <p:cNvCxnSpPr/>
            <p:nvPr/>
          </p:nvCxnSpPr>
          <p:spPr>
            <a:xfrm rot="10800000">
              <a:off x="4055275" y="2170800"/>
              <a:ext cx="74400" cy="73200"/>
            </a:xfrm>
            <a:prstGeom prst="straightConnector1">
              <a:avLst/>
            </a:prstGeom>
            <a:noFill/>
            <a:ln cap="flat" cmpd="sng" w="19050">
              <a:solidFill>
                <a:srgbClr val="E25026"/>
              </a:solidFill>
              <a:prstDash val="solid"/>
              <a:round/>
              <a:headEnd len="med" w="med" type="none"/>
              <a:tailEnd len="med" w="med" type="none"/>
            </a:ln>
          </p:spPr>
        </p:cxnSp>
      </p:grpSp>
      <p:sp>
        <p:nvSpPr>
          <p:cNvPr id="239" name="Google Shape;239;p32"/>
          <p:cNvSpPr txBox="1"/>
          <p:nvPr/>
        </p:nvSpPr>
        <p:spPr>
          <a:xfrm>
            <a:off x="4515900" y="2242525"/>
            <a:ext cx="4707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Protein abundance, protein complexes, phosphorylation </a:t>
            </a:r>
            <a:r>
              <a:rPr lang="en" sz="1000">
                <a:solidFill>
                  <a:srgbClr val="222222"/>
                </a:solidFill>
                <a:latin typeface="Roboto Light"/>
                <a:ea typeface="Roboto Light"/>
                <a:cs typeface="Roboto Light"/>
                <a:sym typeface="Roboto Light"/>
              </a:rPr>
              <a:t>(Mass-spectrometry, Reverse Phase Protein Array)</a:t>
            </a:r>
            <a:endParaRPr sz="1000">
              <a:solidFill>
                <a:srgbClr val="222222"/>
              </a:solidFill>
              <a:latin typeface="Roboto Light"/>
              <a:ea typeface="Roboto Light"/>
              <a:cs typeface="Roboto Light"/>
              <a:sym typeface="Roboto Light"/>
            </a:endParaRPr>
          </a:p>
        </p:txBody>
      </p:sp>
      <p:sp>
        <p:nvSpPr>
          <p:cNvPr id="240" name="Google Shape;240;p32"/>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3"/>
          <p:cNvPicPr preferRelativeResize="0"/>
          <p:nvPr/>
        </p:nvPicPr>
        <p:blipFill rotWithShape="1">
          <a:blip r:embed="rId3">
            <a:alphaModFix/>
          </a:blip>
          <a:srcRect b="4412" l="0" r="0" t="4412"/>
          <a:stretch/>
        </p:blipFill>
        <p:spPr>
          <a:xfrm>
            <a:off x="96651" y="1111800"/>
            <a:ext cx="3908654" cy="3330001"/>
          </a:xfrm>
          <a:prstGeom prst="rect">
            <a:avLst/>
          </a:prstGeom>
          <a:noFill/>
          <a:ln>
            <a:noFill/>
          </a:ln>
        </p:spPr>
      </p:pic>
      <p:sp>
        <p:nvSpPr>
          <p:cNvPr id="246" name="Google Shape;246;p33"/>
          <p:cNvSpPr txBox="1"/>
          <p:nvPr/>
        </p:nvSpPr>
        <p:spPr>
          <a:xfrm>
            <a:off x="4515900" y="17091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Metabolite abundance</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(Nuclear magnetic resonance, mass spectrometry)</a:t>
            </a:r>
            <a:endParaRPr sz="1000">
              <a:solidFill>
                <a:srgbClr val="222222"/>
              </a:solidFill>
              <a:latin typeface="Roboto Light"/>
              <a:ea typeface="Roboto Light"/>
              <a:cs typeface="Roboto Light"/>
              <a:sym typeface="Roboto Light"/>
            </a:endParaRPr>
          </a:p>
        </p:txBody>
      </p:sp>
      <p:grpSp>
        <p:nvGrpSpPr>
          <p:cNvPr id="247" name="Google Shape;247;p33"/>
          <p:cNvGrpSpPr/>
          <p:nvPr/>
        </p:nvGrpSpPr>
        <p:grpSpPr>
          <a:xfrm>
            <a:off x="3996475" y="1963200"/>
            <a:ext cx="438000" cy="133775"/>
            <a:chOff x="3844075" y="1810800"/>
            <a:chExt cx="438000" cy="133775"/>
          </a:xfrm>
        </p:grpSpPr>
        <p:cxnSp>
          <p:nvCxnSpPr>
            <p:cNvPr id="248" name="Google Shape;248;p33"/>
            <p:cNvCxnSpPr/>
            <p:nvPr/>
          </p:nvCxnSpPr>
          <p:spPr>
            <a:xfrm>
              <a:off x="3844075" y="1878050"/>
              <a:ext cx="438000" cy="0"/>
            </a:xfrm>
            <a:prstGeom prst="straightConnector1">
              <a:avLst/>
            </a:prstGeom>
            <a:noFill/>
            <a:ln cap="flat" cmpd="sng" w="19050">
              <a:solidFill>
                <a:srgbClr val="FCB83D"/>
              </a:solidFill>
              <a:prstDash val="solid"/>
              <a:round/>
              <a:headEnd len="med" w="med" type="none"/>
              <a:tailEnd len="med" w="med" type="none"/>
            </a:ln>
          </p:spPr>
        </p:cxnSp>
        <p:cxnSp>
          <p:nvCxnSpPr>
            <p:cNvPr id="249" name="Google Shape;249;p33"/>
            <p:cNvCxnSpPr/>
            <p:nvPr/>
          </p:nvCxnSpPr>
          <p:spPr>
            <a:xfrm flipH="1" rot="10800000">
              <a:off x="4207675" y="1871375"/>
              <a:ext cx="74400" cy="73200"/>
            </a:xfrm>
            <a:prstGeom prst="straightConnector1">
              <a:avLst/>
            </a:prstGeom>
            <a:noFill/>
            <a:ln cap="flat" cmpd="sng" w="19050">
              <a:solidFill>
                <a:srgbClr val="FCB83D"/>
              </a:solidFill>
              <a:prstDash val="solid"/>
              <a:round/>
              <a:headEnd len="med" w="med" type="none"/>
              <a:tailEnd len="med" w="med" type="none"/>
            </a:ln>
          </p:spPr>
        </p:cxnSp>
        <p:cxnSp>
          <p:nvCxnSpPr>
            <p:cNvPr id="250" name="Google Shape;250;p33"/>
            <p:cNvCxnSpPr/>
            <p:nvPr/>
          </p:nvCxnSpPr>
          <p:spPr>
            <a:xfrm rot="10800000">
              <a:off x="4207675" y="1810800"/>
              <a:ext cx="74400" cy="73200"/>
            </a:xfrm>
            <a:prstGeom prst="straightConnector1">
              <a:avLst/>
            </a:prstGeom>
            <a:noFill/>
            <a:ln cap="flat" cmpd="sng" w="19050">
              <a:solidFill>
                <a:srgbClr val="FCB83D"/>
              </a:solidFill>
              <a:prstDash val="solid"/>
              <a:round/>
              <a:headEnd len="med" w="med" type="none"/>
              <a:tailEnd len="med" w="med" type="none"/>
            </a:ln>
          </p:spPr>
        </p:cxnSp>
      </p:grpSp>
      <p:sp>
        <p:nvSpPr>
          <p:cNvPr id="251" name="Google Shape;251;p33"/>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b="4437" l="0" r="0" t="4437"/>
          <a:stretch/>
        </p:blipFill>
        <p:spPr>
          <a:xfrm>
            <a:off x="96651" y="1111800"/>
            <a:ext cx="3908654" cy="3329998"/>
          </a:xfrm>
          <a:prstGeom prst="rect">
            <a:avLst/>
          </a:prstGeom>
          <a:noFill/>
          <a:ln>
            <a:noFill/>
          </a:ln>
        </p:spPr>
      </p:pic>
      <p:sp>
        <p:nvSpPr>
          <p:cNvPr id="257" name="Google Shape;257;p34"/>
          <p:cNvSpPr txBox="1"/>
          <p:nvPr/>
        </p:nvSpPr>
        <p:spPr>
          <a:xfrm>
            <a:off x="4515900" y="12519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Drug response, cell viability</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(RECIST, tumor growth, Syto60, Cell Titer Glo) </a:t>
            </a:r>
            <a:endParaRPr sz="1000">
              <a:solidFill>
                <a:srgbClr val="222222"/>
              </a:solidFill>
              <a:latin typeface="Roboto Light"/>
              <a:ea typeface="Roboto Light"/>
              <a:cs typeface="Roboto Light"/>
              <a:sym typeface="Roboto Light"/>
            </a:endParaRPr>
          </a:p>
        </p:txBody>
      </p:sp>
      <p:grpSp>
        <p:nvGrpSpPr>
          <p:cNvPr id="258" name="Google Shape;258;p34"/>
          <p:cNvGrpSpPr/>
          <p:nvPr/>
        </p:nvGrpSpPr>
        <p:grpSpPr>
          <a:xfrm>
            <a:off x="3996475" y="1423575"/>
            <a:ext cx="438000" cy="133775"/>
            <a:chOff x="3996475" y="1423575"/>
            <a:chExt cx="438000" cy="133775"/>
          </a:xfrm>
        </p:grpSpPr>
        <p:cxnSp>
          <p:nvCxnSpPr>
            <p:cNvPr id="259" name="Google Shape;259;p34"/>
            <p:cNvCxnSpPr/>
            <p:nvPr/>
          </p:nvCxnSpPr>
          <p:spPr>
            <a:xfrm>
              <a:off x="3996475" y="1490825"/>
              <a:ext cx="438000" cy="0"/>
            </a:xfrm>
            <a:prstGeom prst="straightConnector1">
              <a:avLst/>
            </a:prstGeom>
            <a:noFill/>
            <a:ln cap="flat" cmpd="sng" w="19050">
              <a:solidFill>
                <a:srgbClr val="00A2E0"/>
              </a:solidFill>
              <a:prstDash val="solid"/>
              <a:round/>
              <a:headEnd len="med" w="med" type="none"/>
              <a:tailEnd len="med" w="med" type="none"/>
            </a:ln>
          </p:spPr>
        </p:cxnSp>
        <p:cxnSp>
          <p:nvCxnSpPr>
            <p:cNvPr id="260" name="Google Shape;260;p34"/>
            <p:cNvCxnSpPr/>
            <p:nvPr/>
          </p:nvCxnSpPr>
          <p:spPr>
            <a:xfrm flipH="1" rot="10800000">
              <a:off x="4360075" y="1484150"/>
              <a:ext cx="74400" cy="73200"/>
            </a:xfrm>
            <a:prstGeom prst="straightConnector1">
              <a:avLst/>
            </a:prstGeom>
            <a:noFill/>
            <a:ln cap="flat" cmpd="sng" w="19050">
              <a:solidFill>
                <a:srgbClr val="00A2E0"/>
              </a:solidFill>
              <a:prstDash val="solid"/>
              <a:round/>
              <a:headEnd len="med" w="med" type="none"/>
              <a:tailEnd len="med" w="med" type="none"/>
            </a:ln>
          </p:spPr>
        </p:cxnSp>
        <p:cxnSp>
          <p:nvCxnSpPr>
            <p:cNvPr id="261" name="Google Shape;261;p34"/>
            <p:cNvCxnSpPr/>
            <p:nvPr/>
          </p:nvCxnSpPr>
          <p:spPr>
            <a:xfrm rot="10800000">
              <a:off x="4360075" y="1423575"/>
              <a:ext cx="74400" cy="73200"/>
            </a:xfrm>
            <a:prstGeom prst="straightConnector1">
              <a:avLst/>
            </a:prstGeom>
            <a:noFill/>
            <a:ln cap="flat" cmpd="sng" w="19050">
              <a:solidFill>
                <a:srgbClr val="00A2E0"/>
              </a:solidFill>
              <a:prstDash val="solid"/>
              <a:round/>
              <a:headEnd len="med" w="med" type="none"/>
              <a:tailEnd len="med" w="med" type="none"/>
            </a:ln>
          </p:spPr>
        </p:cxnSp>
      </p:grpSp>
      <p:sp>
        <p:nvSpPr>
          <p:cNvPr id="262" name="Google Shape;262;p34"/>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rotWithShape="1">
          <a:blip r:embed="rId3">
            <a:alphaModFix/>
          </a:blip>
          <a:srcRect b="4412" l="0" r="0" t="4412"/>
          <a:stretch/>
        </p:blipFill>
        <p:spPr>
          <a:xfrm>
            <a:off x="96651" y="1111800"/>
            <a:ext cx="3908654" cy="3330001"/>
          </a:xfrm>
          <a:prstGeom prst="rect">
            <a:avLst/>
          </a:prstGeom>
          <a:noFill/>
          <a:ln>
            <a:noFill/>
          </a:ln>
        </p:spPr>
      </p:pic>
      <p:sp>
        <p:nvSpPr>
          <p:cNvPr id="268" name="Google Shape;268;p35"/>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
        <p:nvSpPr>
          <p:cNvPr id="269" name="Google Shape;269;p35"/>
          <p:cNvSpPr txBox="1"/>
          <p:nvPr/>
        </p:nvSpPr>
        <p:spPr>
          <a:xfrm>
            <a:off x="4515900" y="3842725"/>
            <a:ext cx="409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Mutations, copy number and structural variations, gene fusions</a:t>
            </a:r>
            <a:r>
              <a:rPr b="1" lang="en" sz="1300">
                <a:solidFill>
                  <a:srgbClr val="222222"/>
                </a:solidFill>
                <a:latin typeface="Roboto"/>
                <a:ea typeface="Roboto"/>
                <a:cs typeface="Roboto"/>
                <a:sym typeface="Roboto"/>
              </a:rPr>
              <a:t> </a:t>
            </a:r>
            <a:r>
              <a:rPr lang="en" sz="1000">
                <a:solidFill>
                  <a:srgbClr val="222222"/>
                </a:solidFill>
                <a:latin typeface="Roboto Light"/>
                <a:ea typeface="Roboto Light"/>
                <a:cs typeface="Roboto Light"/>
                <a:sym typeface="Roboto Light"/>
              </a:rPr>
              <a:t>(single nucleotide polymorphism microarray, whole-genome/exome sequencing)</a:t>
            </a:r>
            <a:endParaRPr sz="1300">
              <a:solidFill>
                <a:srgbClr val="222222"/>
              </a:solidFill>
              <a:latin typeface="Roboto Light"/>
              <a:ea typeface="Roboto Light"/>
              <a:cs typeface="Roboto Light"/>
              <a:sym typeface="Roboto Light"/>
            </a:endParaRPr>
          </a:p>
        </p:txBody>
      </p:sp>
      <p:sp>
        <p:nvSpPr>
          <p:cNvPr id="270" name="Google Shape;270;p35"/>
          <p:cNvSpPr txBox="1"/>
          <p:nvPr/>
        </p:nvSpPr>
        <p:spPr>
          <a:xfrm>
            <a:off x="4515900" y="3309325"/>
            <a:ext cx="4266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Methylation, chromatin accessibility</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(reverse bisulfite sequencing, ATAC-seq)</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p:txBody>
      </p:sp>
      <p:sp>
        <p:nvSpPr>
          <p:cNvPr id="271" name="Google Shape;271;p35"/>
          <p:cNvSpPr txBox="1"/>
          <p:nvPr/>
        </p:nvSpPr>
        <p:spPr>
          <a:xfrm>
            <a:off x="4515900" y="27759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Messenger and non-coding RNAs, transcript fusions</a:t>
            </a:r>
            <a:r>
              <a:rPr lang="en" sz="1300">
                <a:solidFill>
                  <a:srgbClr val="222222"/>
                </a:solidFill>
                <a:latin typeface="Roboto Light"/>
                <a:ea typeface="Roboto Light"/>
                <a:cs typeface="Roboto Light"/>
                <a:sym typeface="Roboto Light"/>
              </a:rPr>
              <a:t> </a:t>
            </a:r>
            <a:r>
              <a:rPr lang="en" sz="1000">
                <a:solidFill>
                  <a:srgbClr val="222222"/>
                </a:solidFill>
                <a:latin typeface="Roboto Light"/>
                <a:ea typeface="Roboto Light"/>
                <a:cs typeface="Roboto Light"/>
                <a:sym typeface="Roboto Light"/>
              </a:rPr>
              <a:t>(gene expression microarrays, RNA-seq)</a:t>
            </a:r>
            <a:endParaRPr sz="1300">
              <a:solidFill>
                <a:srgbClr val="222222"/>
              </a:solidFill>
              <a:latin typeface="Roboto Light"/>
              <a:ea typeface="Roboto Light"/>
              <a:cs typeface="Roboto Light"/>
              <a:sym typeface="Roboto Light"/>
            </a:endParaRPr>
          </a:p>
        </p:txBody>
      </p:sp>
      <p:sp>
        <p:nvSpPr>
          <p:cNvPr id="272" name="Google Shape;272;p35"/>
          <p:cNvSpPr txBox="1"/>
          <p:nvPr/>
        </p:nvSpPr>
        <p:spPr>
          <a:xfrm>
            <a:off x="4515900" y="2242525"/>
            <a:ext cx="4707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Protein abundance, protein complexes, phosphorylation </a:t>
            </a:r>
            <a:r>
              <a:rPr lang="en" sz="1000">
                <a:solidFill>
                  <a:srgbClr val="222222"/>
                </a:solidFill>
                <a:latin typeface="Roboto Light"/>
                <a:ea typeface="Roboto Light"/>
                <a:cs typeface="Roboto Light"/>
                <a:sym typeface="Roboto Light"/>
              </a:rPr>
              <a:t>(Mass-spectrometry, Reverse Phase Protein Array)</a:t>
            </a:r>
            <a:endParaRPr sz="1000">
              <a:solidFill>
                <a:srgbClr val="222222"/>
              </a:solidFill>
              <a:latin typeface="Roboto Light"/>
              <a:ea typeface="Roboto Light"/>
              <a:cs typeface="Roboto Light"/>
              <a:sym typeface="Roboto Light"/>
            </a:endParaRPr>
          </a:p>
        </p:txBody>
      </p:sp>
      <p:sp>
        <p:nvSpPr>
          <p:cNvPr id="273" name="Google Shape;273;p35"/>
          <p:cNvSpPr txBox="1"/>
          <p:nvPr/>
        </p:nvSpPr>
        <p:spPr>
          <a:xfrm>
            <a:off x="4515900" y="17091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Metabolite abundance</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(Nuclear magnetic resonance, mass spectrometry)</a:t>
            </a:r>
            <a:endParaRPr sz="1000">
              <a:solidFill>
                <a:srgbClr val="222222"/>
              </a:solidFill>
              <a:latin typeface="Roboto Light"/>
              <a:ea typeface="Roboto Light"/>
              <a:cs typeface="Roboto Light"/>
              <a:sym typeface="Roboto Light"/>
            </a:endParaRPr>
          </a:p>
        </p:txBody>
      </p:sp>
      <p:sp>
        <p:nvSpPr>
          <p:cNvPr id="274" name="Google Shape;274;p35"/>
          <p:cNvSpPr txBox="1"/>
          <p:nvPr/>
        </p:nvSpPr>
        <p:spPr>
          <a:xfrm>
            <a:off x="4515900" y="1251925"/>
            <a:ext cx="426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Drug response, cell viability</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222222"/>
                </a:solidFill>
                <a:latin typeface="Roboto Light"/>
                <a:ea typeface="Roboto Light"/>
                <a:cs typeface="Roboto Light"/>
                <a:sym typeface="Roboto Light"/>
              </a:rPr>
              <a:t>(RECIST, tumor growth, Syto60, Cell Titer Glo) </a:t>
            </a:r>
            <a:endParaRPr sz="1000">
              <a:solidFill>
                <a:srgbClr val="222222"/>
              </a:solidFill>
              <a:latin typeface="Roboto Light"/>
              <a:ea typeface="Roboto Light"/>
              <a:cs typeface="Roboto Light"/>
              <a:sym typeface="Roboto Light"/>
            </a:endParaRPr>
          </a:p>
        </p:txBody>
      </p:sp>
      <p:grpSp>
        <p:nvGrpSpPr>
          <p:cNvPr id="275" name="Google Shape;275;p35"/>
          <p:cNvGrpSpPr/>
          <p:nvPr/>
        </p:nvGrpSpPr>
        <p:grpSpPr>
          <a:xfrm>
            <a:off x="3996475" y="1423575"/>
            <a:ext cx="438000" cy="133775"/>
            <a:chOff x="3996475" y="1423575"/>
            <a:chExt cx="438000" cy="133775"/>
          </a:xfrm>
        </p:grpSpPr>
        <p:cxnSp>
          <p:nvCxnSpPr>
            <p:cNvPr id="276" name="Google Shape;276;p35"/>
            <p:cNvCxnSpPr/>
            <p:nvPr/>
          </p:nvCxnSpPr>
          <p:spPr>
            <a:xfrm>
              <a:off x="3996475" y="1490825"/>
              <a:ext cx="438000" cy="0"/>
            </a:xfrm>
            <a:prstGeom prst="straightConnector1">
              <a:avLst/>
            </a:prstGeom>
            <a:noFill/>
            <a:ln cap="flat" cmpd="sng" w="19050">
              <a:solidFill>
                <a:srgbClr val="00A2E0"/>
              </a:solidFill>
              <a:prstDash val="solid"/>
              <a:round/>
              <a:headEnd len="med" w="med" type="none"/>
              <a:tailEnd len="med" w="med" type="none"/>
            </a:ln>
          </p:spPr>
        </p:cxnSp>
        <p:cxnSp>
          <p:nvCxnSpPr>
            <p:cNvPr id="277" name="Google Shape;277;p35"/>
            <p:cNvCxnSpPr/>
            <p:nvPr/>
          </p:nvCxnSpPr>
          <p:spPr>
            <a:xfrm flipH="1" rot="10800000">
              <a:off x="4360075" y="1484150"/>
              <a:ext cx="74400" cy="73200"/>
            </a:xfrm>
            <a:prstGeom prst="straightConnector1">
              <a:avLst/>
            </a:prstGeom>
            <a:noFill/>
            <a:ln cap="flat" cmpd="sng" w="19050">
              <a:solidFill>
                <a:srgbClr val="00A2E0"/>
              </a:solidFill>
              <a:prstDash val="solid"/>
              <a:round/>
              <a:headEnd len="med" w="med" type="none"/>
              <a:tailEnd len="med" w="med" type="none"/>
            </a:ln>
          </p:spPr>
        </p:cxnSp>
        <p:cxnSp>
          <p:nvCxnSpPr>
            <p:cNvPr id="278" name="Google Shape;278;p35"/>
            <p:cNvCxnSpPr/>
            <p:nvPr/>
          </p:nvCxnSpPr>
          <p:spPr>
            <a:xfrm rot="10800000">
              <a:off x="4360075" y="1423575"/>
              <a:ext cx="74400" cy="73200"/>
            </a:xfrm>
            <a:prstGeom prst="straightConnector1">
              <a:avLst/>
            </a:prstGeom>
            <a:noFill/>
            <a:ln cap="flat" cmpd="sng" w="19050">
              <a:solidFill>
                <a:srgbClr val="00A2E0"/>
              </a:solidFill>
              <a:prstDash val="solid"/>
              <a:round/>
              <a:headEnd len="med" w="med" type="none"/>
              <a:tailEnd len="med" w="med" type="none"/>
            </a:ln>
          </p:spPr>
        </p:cxnSp>
      </p:grpSp>
      <p:grpSp>
        <p:nvGrpSpPr>
          <p:cNvPr id="279" name="Google Shape;279;p35"/>
          <p:cNvGrpSpPr/>
          <p:nvPr/>
        </p:nvGrpSpPr>
        <p:grpSpPr>
          <a:xfrm>
            <a:off x="3996475" y="1963200"/>
            <a:ext cx="438000" cy="133775"/>
            <a:chOff x="3844075" y="1810800"/>
            <a:chExt cx="438000" cy="133775"/>
          </a:xfrm>
        </p:grpSpPr>
        <p:cxnSp>
          <p:nvCxnSpPr>
            <p:cNvPr id="280" name="Google Shape;280;p35"/>
            <p:cNvCxnSpPr/>
            <p:nvPr/>
          </p:nvCxnSpPr>
          <p:spPr>
            <a:xfrm>
              <a:off x="3844075" y="1878050"/>
              <a:ext cx="438000" cy="0"/>
            </a:xfrm>
            <a:prstGeom prst="straightConnector1">
              <a:avLst/>
            </a:prstGeom>
            <a:noFill/>
            <a:ln cap="flat" cmpd="sng" w="19050">
              <a:solidFill>
                <a:srgbClr val="FCB83D"/>
              </a:solidFill>
              <a:prstDash val="solid"/>
              <a:round/>
              <a:headEnd len="med" w="med" type="none"/>
              <a:tailEnd len="med" w="med" type="none"/>
            </a:ln>
          </p:spPr>
        </p:cxnSp>
        <p:cxnSp>
          <p:nvCxnSpPr>
            <p:cNvPr id="281" name="Google Shape;281;p35"/>
            <p:cNvCxnSpPr/>
            <p:nvPr/>
          </p:nvCxnSpPr>
          <p:spPr>
            <a:xfrm flipH="1" rot="10800000">
              <a:off x="4207675" y="1871375"/>
              <a:ext cx="74400" cy="73200"/>
            </a:xfrm>
            <a:prstGeom prst="straightConnector1">
              <a:avLst/>
            </a:prstGeom>
            <a:noFill/>
            <a:ln cap="flat" cmpd="sng" w="19050">
              <a:solidFill>
                <a:srgbClr val="FCB83D"/>
              </a:solidFill>
              <a:prstDash val="solid"/>
              <a:round/>
              <a:headEnd len="med" w="med" type="none"/>
              <a:tailEnd len="med" w="med" type="none"/>
            </a:ln>
          </p:spPr>
        </p:cxnSp>
        <p:cxnSp>
          <p:nvCxnSpPr>
            <p:cNvPr id="282" name="Google Shape;282;p35"/>
            <p:cNvCxnSpPr/>
            <p:nvPr/>
          </p:nvCxnSpPr>
          <p:spPr>
            <a:xfrm rot="10800000">
              <a:off x="4207675" y="1810800"/>
              <a:ext cx="74400" cy="73200"/>
            </a:xfrm>
            <a:prstGeom prst="straightConnector1">
              <a:avLst/>
            </a:prstGeom>
            <a:noFill/>
            <a:ln cap="flat" cmpd="sng" w="19050">
              <a:solidFill>
                <a:srgbClr val="FCB83D"/>
              </a:solidFill>
              <a:prstDash val="solid"/>
              <a:round/>
              <a:headEnd len="med" w="med" type="none"/>
              <a:tailEnd len="med" w="med" type="none"/>
            </a:ln>
          </p:spPr>
        </p:cxnSp>
      </p:grpSp>
      <p:grpSp>
        <p:nvGrpSpPr>
          <p:cNvPr id="283" name="Google Shape;283;p35"/>
          <p:cNvGrpSpPr/>
          <p:nvPr/>
        </p:nvGrpSpPr>
        <p:grpSpPr>
          <a:xfrm>
            <a:off x="3996475" y="2475600"/>
            <a:ext cx="438000" cy="133775"/>
            <a:chOff x="3691675" y="2170800"/>
            <a:chExt cx="438000" cy="133775"/>
          </a:xfrm>
        </p:grpSpPr>
        <p:cxnSp>
          <p:nvCxnSpPr>
            <p:cNvPr id="284" name="Google Shape;284;p35"/>
            <p:cNvCxnSpPr/>
            <p:nvPr/>
          </p:nvCxnSpPr>
          <p:spPr>
            <a:xfrm>
              <a:off x="3691675" y="2238050"/>
              <a:ext cx="438000" cy="0"/>
            </a:xfrm>
            <a:prstGeom prst="straightConnector1">
              <a:avLst/>
            </a:prstGeom>
            <a:noFill/>
            <a:ln cap="flat" cmpd="sng" w="19050">
              <a:solidFill>
                <a:srgbClr val="E25026"/>
              </a:solidFill>
              <a:prstDash val="solid"/>
              <a:round/>
              <a:headEnd len="med" w="med" type="none"/>
              <a:tailEnd len="med" w="med" type="none"/>
            </a:ln>
          </p:spPr>
        </p:cxnSp>
        <p:cxnSp>
          <p:nvCxnSpPr>
            <p:cNvPr id="285" name="Google Shape;285;p35"/>
            <p:cNvCxnSpPr/>
            <p:nvPr/>
          </p:nvCxnSpPr>
          <p:spPr>
            <a:xfrm flipH="1" rot="10800000">
              <a:off x="4055275" y="2231375"/>
              <a:ext cx="74400" cy="73200"/>
            </a:xfrm>
            <a:prstGeom prst="straightConnector1">
              <a:avLst/>
            </a:prstGeom>
            <a:noFill/>
            <a:ln cap="flat" cmpd="sng" w="19050">
              <a:solidFill>
                <a:srgbClr val="E25026"/>
              </a:solidFill>
              <a:prstDash val="solid"/>
              <a:round/>
              <a:headEnd len="med" w="med" type="none"/>
              <a:tailEnd len="med" w="med" type="none"/>
            </a:ln>
          </p:spPr>
        </p:cxnSp>
        <p:cxnSp>
          <p:nvCxnSpPr>
            <p:cNvPr id="286" name="Google Shape;286;p35"/>
            <p:cNvCxnSpPr/>
            <p:nvPr/>
          </p:nvCxnSpPr>
          <p:spPr>
            <a:xfrm rot="10800000">
              <a:off x="4055275" y="2170800"/>
              <a:ext cx="74400" cy="73200"/>
            </a:xfrm>
            <a:prstGeom prst="straightConnector1">
              <a:avLst/>
            </a:prstGeom>
            <a:noFill/>
            <a:ln cap="flat" cmpd="sng" w="19050">
              <a:solidFill>
                <a:srgbClr val="E25026"/>
              </a:solidFill>
              <a:prstDash val="solid"/>
              <a:round/>
              <a:headEnd len="med" w="med" type="none"/>
              <a:tailEnd len="med" w="med" type="none"/>
            </a:ln>
          </p:spPr>
        </p:cxnSp>
      </p:grpSp>
      <p:grpSp>
        <p:nvGrpSpPr>
          <p:cNvPr id="287" name="Google Shape;287;p35"/>
          <p:cNvGrpSpPr/>
          <p:nvPr/>
        </p:nvGrpSpPr>
        <p:grpSpPr>
          <a:xfrm>
            <a:off x="3996475" y="2988000"/>
            <a:ext cx="438000" cy="133775"/>
            <a:chOff x="3539275" y="2530800"/>
            <a:chExt cx="438000" cy="133775"/>
          </a:xfrm>
        </p:grpSpPr>
        <p:cxnSp>
          <p:nvCxnSpPr>
            <p:cNvPr id="288" name="Google Shape;288;p35"/>
            <p:cNvCxnSpPr/>
            <p:nvPr/>
          </p:nvCxnSpPr>
          <p:spPr>
            <a:xfrm>
              <a:off x="3539275" y="2598050"/>
              <a:ext cx="438000" cy="0"/>
            </a:xfrm>
            <a:prstGeom prst="straightConnector1">
              <a:avLst/>
            </a:prstGeom>
            <a:noFill/>
            <a:ln cap="flat" cmpd="sng" w="19050">
              <a:solidFill>
                <a:srgbClr val="637A82"/>
              </a:solidFill>
              <a:prstDash val="solid"/>
              <a:round/>
              <a:headEnd len="med" w="med" type="none"/>
              <a:tailEnd len="med" w="med" type="none"/>
            </a:ln>
          </p:spPr>
        </p:cxnSp>
        <p:cxnSp>
          <p:nvCxnSpPr>
            <p:cNvPr id="289" name="Google Shape;289;p35"/>
            <p:cNvCxnSpPr/>
            <p:nvPr/>
          </p:nvCxnSpPr>
          <p:spPr>
            <a:xfrm flipH="1" rot="10800000">
              <a:off x="3902875" y="2591375"/>
              <a:ext cx="74400" cy="73200"/>
            </a:xfrm>
            <a:prstGeom prst="straightConnector1">
              <a:avLst/>
            </a:prstGeom>
            <a:noFill/>
            <a:ln cap="flat" cmpd="sng" w="19050">
              <a:solidFill>
                <a:srgbClr val="637A82"/>
              </a:solidFill>
              <a:prstDash val="solid"/>
              <a:round/>
              <a:headEnd len="med" w="med" type="none"/>
              <a:tailEnd len="med" w="med" type="none"/>
            </a:ln>
          </p:spPr>
        </p:cxnSp>
        <p:cxnSp>
          <p:nvCxnSpPr>
            <p:cNvPr id="290" name="Google Shape;290;p35"/>
            <p:cNvCxnSpPr/>
            <p:nvPr/>
          </p:nvCxnSpPr>
          <p:spPr>
            <a:xfrm rot="10800000">
              <a:off x="3902875" y="2530800"/>
              <a:ext cx="74400" cy="73200"/>
            </a:xfrm>
            <a:prstGeom prst="straightConnector1">
              <a:avLst/>
            </a:prstGeom>
            <a:noFill/>
            <a:ln cap="flat" cmpd="sng" w="19050">
              <a:solidFill>
                <a:srgbClr val="637A82"/>
              </a:solidFill>
              <a:prstDash val="solid"/>
              <a:round/>
              <a:headEnd len="med" w="med" type="none"/>
              <a:tailEnd len="med" w="med" type="none"/>
            </a:ln>
          </p:spPr>
        </p:cxnSp>
      </p:grpSp>
      <p:grpSp>
        <p:nvGrpSpPr>
          <p:cNvPr id="291" name="Google Shape;291;p35"/>
          <p:cNvGrpSpPr/>
          <p:nvPr/>
        </p:nvGrpSpPr>
        <p:grpSpPr>
          <a:xfrm>
            <a:off x="3996475" y="3500400"/>
            <a:ext cx="438000" cy="133775"/>
            <a:chOff x="3386875" y="2890800"/>
            <a:chExt cx="438000" cy="133775"/>
          </a:xfrm>
        </p:grpSpPr>
        <p:cxnSp>
          <p:nvCxnSpPr>
            <p:cNvPr id="292" name="Google Shape;292;p35"/>
            <p:cNvCxnSpPr/>
            <p:nvPr/>
          </p:nvCxnSpPr>
          <p:spPr>
            <a:xfrm>
              <a:off x="3386875" y="2958050"/>
              <a:ext cx="438000" cy="0"/>
            </a:xfrm>
            <a:prstGeom prst="straightConnector1">
              <a:avLst/>
            </a:prstGeom>
            <a:noFill/>
            <a:ln cap="flat" cmpd="sng" w="19050">
              <a:solidFill>
                <a:srgbClr val="A4ACB3"/>
              </a:solidFill>
              <a:prstDash val="solid"/>
              <a:round/>
              <a:headEnd len="med" w="med" type="none"/>
              <a:tailEnd len="med" w="med" type="none"/>
            </a:ln>
          </p:spPr>
        </p:cxnSp>
        <p:cxnSp>
          <p:nvCxnSpPr>
            <p:cNvPr id="293" name="Google Shape;293;p35"/>
            <p:cNvCxnSpPr/>
            <p:nvPr/>
          </p:nvCxnSpPr>
          <p:spPr>
            <a:xfrm flipH="1" rot="10800000">
              <a:off x="3750475" y="2951375"/>
              <a:ext cx="74400" cy="73200"/>
            </a:xfrm>
            <a:prstGeom prst="straightConnector1">
              <a:avLst/>
            </a:prstGeom>
            <a:noFill/>
            <a:ln cap="flat" cmpd="sng" w="19050">
              <a:solidFill>
                <a:srgbClr val="A4ACB3"/>
              </a:solidFill>
              <a:prstDash val="solid"/>
              <a:round/>
              <a:headEnd len="med" w="med" type="none"/>
              <a:tailEnd len="med" w="med" type="none"/>
            </a:ln>
          </p:spPr>
        </p:cxnSp>
        <p:cxnSp>
          <p:nvCxnSpPr>
            <p:cNvPr id="294" name="Google Shape;294;p35"/>
            <p:cNvCxnSpPr/>
            <p:nvPr/>
          </p:nvCxnSpPr>
          <p:spPr>
            <a:xfrm rot="10800000">
              <a:off x="3750475" y="2890800"/>
              <a:ext cx="74400" cy="73200"/>
            </a:xfrm>
            <a:prstGeom prst="straightConnector1">
              <a:avLst/>
            </a:prstGeom>
            <a:noFill/>
            <a:ln cap="flat" cmpd="sng" w="19050">
              <a:solidFill>
                <a:srgbClr val="A4ACB3"/>
              </a:solidFill>
              <a:prstDash val="solid"/>
              <a:round/>
              <a:headEnd len="med" w="med" type="none"/>
              <a:tailEnd len="med" w="med" type="none"/>
            </a:ln>
          </p:spPr>
        </p:cxnSp>
      </p:grpSp>
      <p:grpSp>
        <p:nvGrpSpPr>
          <p:cNvPr id="295" name="Google Shape;295;p35"/>
          <p:cNvGrpSpPr/>
          <p:nvPr/>
        </p:nvGrpSpPr>
        <p:grpSpPr>
          <a:xfrm>
            <a:off x="3996475" y="4067250"/>
            <a:ext cx="438000" cy="133775"/>
            <a:chOff x="3234475" y="3305250"/>
            <a:chExt cx="438000" cy="133775"/>
          </a:xfrm>
        </p:grpSpPr>
        <p:cxnSp>
          <p:nvCxnSpPr>
            <p:cNvPr id="296" name="Google Shape;296;p35"/>
            <p:cNvCxnSpPr/>
            <p:nvPr/>
          </p:nvCxnSpPr>
          <p:spPr>
            <a:xfrm>
              <a:off x="3234475" y="3372500"/>
              <a:ext cx="438000" cy="0"/>
            </a:xfrm>
            <a:prstGeom prst="straightConnector1">
              <a:avLst/>
            </a:prstGeom>
            <a:noFill/>
            <a:ln cap="flat" cmpd="sng" w="19050">
              <a:solidFill>
                <a:srgbClr val="DCDDDE"/>
              </a:solidFill>
              <a:prstDash val="solid"/>
              <a:round/>
              <a:headEnd len="med" w="med" type="none"/>
              <a:tailEnd len="med" w="med" type="none"/>
            </a:ln>
          </p:spPr>
        </p:cxnSp>
        <p:cxnSp>
          <p:nvCxnSpPr>
            <p:cNvPr id="297" name="Google Shape;297;p35"/>
            <p:cNvCxnSpPr/>
            <p:nvPr/>
          </p:nvCxnSpPr>
          <p:spPr>
            <a:xfrm flipH="1" rot="10800000">
              <a:off x="3598075" y="3365825"/>
              <a:ext cx="74400" cy="73200"/>
            </a:xfrm>
            <a:prstGeom prst="straightConnector1">
              <a:avLst/>
            </a:prstGeom>
            <a:noFill/>
            <a:ln cap="flat" cmpd="sng" w="19050">
              <a:solidFill>
                <a:srgbClr val="DCDDDE"/>
              </a:solidFill>
              <a:prstDash val="solid"/>
              <a:round/>
              <a:headEnd len="med" w="med" type="none"/>
              <a:tailEnd len="med" w="med" type="none"/>
            </a:ln>
          </p:spPr>
        </p:cxnSp>
        <p:cxnSp>
          <p:nvCxnSpPr>
            <p:cNvPr id="298" name="Google Shape;298;p35"/>
            <p:cNvCxnSpPr/>
            <p:nvPr/>
          </p:nvCxnSpPr>
          <p:spPr>
            <a:xfrm rot="10800000">
              <a:off x="3598075" y="3305250"/>
              <a:ext cx="74400" cy="73200"/>
            </a:xfrm>
            <a:prstGeom prst="straightConnector1">
              <a:avLst/>
            </a:prstGeom>
            <a:noFill/>
            <a:ln cap="flat" cmpd="sng" w="19050">
              <a:solidFill>
                <a:srgbClr val="DCDDDE"/>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3">
            <a:alphaModFix/>
          </a:blip>
          <a:stretch>
            <a:fillRect/>
          </a:stretch>
        </p:blipFill>
        <p:spPr>
          <a:xfrm>
            <a:off x="96651" y="1111800"/>
            <a:ext cx="3738276" cy="3185201"/>
          </a:xfrm>
          <a:prstGeom prst="rect">
            <a:avLst/>
          </a:prstGeom>
          <a:noFill/>
          <a:ln>
            <a:noFill/>
          </a:ln>
        </p:spPr>
      </p:pic>
      <p:sp>
        <p:nvSpPr>
          <p:cNvPr id="304" name="Google Shape;304;p36"/>
          <p:cNvSpPr txBox="1"/>
          <p:nvPr/>
        </p:nvSpPr>
        <p:spPr>
          <a:xfrm>
            <a:off x="4515900" y="3842725"/>
            <a:ext cx="3424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Mutations, copy number and structural variations, gene fusions</a:t>
            </a:r>
            <a:r>
              <a:rPr b="1" lang="en" sz="1300">
                <a:solidFill>
                  <a:srgbClr val="222222"/>
                </a:solidFill>
                <a:latin typeface="Roboto"/>
                <a:ea typeface="Roboto"/>
                <a:cs typeface="Roboto"/>
                <a:sym typeface="Roboto"/>
              </a:rPr>
              <a:t> </a:t>
            </a:r>
            <a:endParaRPr sz="1300">
              <a:solidFill>
                <a:srgbClr val="222222"/>
              </a:solidFill>
              <a:latin typeface="Roboto Light"/>
              <a:ea typeface="Roboto Light"/>
              <a:cs typeface="Roboto Light"/>
              <a:sym typeface="Roboto Light"/>
            </a:endParaRPr>
          </a:p>
        </p:txBody>
      </p:sp>
      <p:sp>
        <p:nvSpPr>
          <p:cNvPr id="305" name="Google Shape;305;p36"/>
          <p:cNvSpPr txBox="1"/>
          <p:nvPr/>
        </p:nvSpPr>
        <p:spPr>
          <a:xfrm>
            <a:off x="4515900" y="3364475"/>
            <a:ext cx="426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Methylation, chromatin accessibility</a:t>
            </a:r>
            <a:r>
              <a:rPr lang="en" sz="1300">
                <a:solidFill>
                  <a:srgbClr val="222222"/>
                </a:solidFill>
                <a:latin typeface="Roboto Light"/>
                <a:ea typeface="Roboto Light"/>
                <a:cs typeface="Roboto Light"/>
                <a:sym typeface="Roboto Light"/>
              </a:rPr>
              <a:t> </a:t>
            </a:r>
            <a:endParaRPr sz="1300">
              <a:solidFill>
                <a:srgbClr val="222222"/>
              </a:solidFill>
              <a:latin typeface="Roboto Light"/>
              <a:ea typeface="Roboto Light"/>
              <a:cs typeface="Roboto Light"/>
              <a:sym typeface="Roboto Light"/>
            </a:endParaRPr>
          </a:p>
        </p:txBody>
      </p:sp>
      <p:sp>
        <p:nvSpPr>
          <p:cNvPr id="306" name="Google Shape;306;p36"/>
          <p:cNvSpPr txBox="1"/>
          <p:nvPr/>
        </p:nvSpPr>
        <p:spPr>
          <a:xfrm>
            <a:off x="4515900" y="2775925"/>
            <a:ext cx="293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Messenger and non-coding RNAs, transcript fusions</a:t>
            </a:r>
            <a:endParaRPr sz="1300">
              <a:solidFill>
                <a:srgbClr val="222222"/>
              </a:solidFill>
              <a:latin typeface="Roboto Light"/>
              <a:ea typeface="Roboto Light"/>
              <a:cs typeface="Roboto Light"/>
              <a:sym typeface="Roboto Light"/>
            </a:endParaRPr>
          </a:p>
        </p:txBody>
      </p:sp>
      <p:sp>
        <p:nvSpPr>
          <p:cNvPr id="307" name="Google Shape;307;p36"/>
          <p:cNvSpPr txBox="1"/>
          <p:nvPr/>
        </p:nvSpPr>
        <p:spPr>
          <a:xfrm>
            <a:off x="4515900" y="2242525"/>
            <a:ext cx="275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Protein abundance, protein complexes, phosphorylation</a:t>
            </a:r>
            <a:endParaRPr sz="1000">
              <a:solidFill>
                <a:srgbClr val="222222"/>
              </a:solidFill>
              <a:latin typeface="Roboto Light"/>
              <a:ea typeface="Roboto Light"/>
              <a:cs typeface="Roboto Light"/>
              <a:sym typeface="Roboto Light"/>
            </a:endParaRPr>
          </a:p>
        </p:txBody>
      </p:sp>
      <p:sp>
        <p:nvSpPr>
          <p:cNvPr id="308" name="Google Shape;308;p36"/>
          <p:cNvSpPr txBox="1"/>
          <p:nvPr/>
        </p:nvSpPr>
        <p:spPr>
          <a:xfrm>
            <a:off x="4515900" y="1839475"/>
            <a:ext cx="426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Metabolite abundance</a:t>
            </a:r>
            <a:r>
              <a:rPr lang="en" sz="1300">
                <a:solidFill>
                  <a:srgbClr val="222222"/>
                </a:solidFill>
                <a:latin typeface="Roboto Light"/>
                <a:ea typeface="Roboto Light"/>
                <a:cs typeface="Roboto Light"/>
                <a:sym typeface="Roboto Light"/>
              </a:rPr>
              <a:t> </a:t>
            </a:r>
            <a:endParaRPr sz="1000">
              <a:solidFill>
                <a:srgbClr val="222222"/>
              </a:solidFill>
              <a:latin typeface="Roboto Light"/>
              <a:ea typeface="Roboto Light"/>
              <a:cs typeface="Roboto Light"/>
              <a:sym typeface="Roboto Light"/>
            </a:endParaRPr>
          </a:p>
        </p:txBody>
      </p:sp>
      <p:sp>
        <p:nvSpPr>
          <p:cNvPr id="309" name="Google Shape;309;p36"/>
          <p:cNvSpPr txBox="1"/>
          <p:nvPr/>
        </p:nvSpPr>
        <p:spPr>
          <a:xfrm>
            <a:off x="4515900" y="1292025"/>
            <a:ext cx="426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Drug response, cell viability</a:t>
            </a:r>
            <a:r>
              <a:rPr lang="en" sz="1300">
                <a:solidFill>
                  <a:srgbClr val="222222"/>
                </a:solidFill>
                <a:latin typeface="Roboto Light"/>
                <a:ea typeface="Roboto Light"/>
                <a:cs typeface="Roboto Light"/>
                <a:sym typeface="Roboto Light"/>
              </a:rPr>
              <a:t> </a:t>
            </a:r>
            <a:endParaRPr sz="1000">
              <a:solidFill>
                <a:srgbClr val="222222"/>
              </a:solidFill>
              <a:latin typeface="Roboto Light"/>
              <a:ea typeface="Roboto Light"/>
              <a:cs typeface="Roboto Light"/>
              <a:sym typeface="Roboto Light"/>
            </a:endParaRPr>
          </a:p>
        </p:txBody>
      </p:sp>
      <p:grpSp>
        <p:nvGrpSpPr>
          <p:cNvPr id="310" name="Google Shape;310;p36"/>
          <p:cNvGrpSpPr/>
          <p:nvPr/>
        </p:nvGrpSpPr>
        <p:grpSpPr>
          <a:xfrm>
            <a:off x="3996475" y="1423575"/>
            <a:ext cx="438000" cy="133775"/>
            <a:chOff x="3996475" y="1423575"/>
            <a:chExt cx="438000" cy="133775"/>
          </a:xfrm>
        </p:grpSpPr>
        <p:cxnSp>
          <p:nvCxnSpPr>
            <p:cNvPr id="311" name="Google Shape;311;p36"/>
            <p:cNvCxnSpPr/>
            <p:nvPr/>
          </p:nvCxnSpPr>
          <p:spPr>
            <a:xfrm>
              <a:off x="3996475" y="1490825"/>
              <a:ext cx="438000" cy="0"/>
            </a:xfrm>
            <a:prstGeom prst="straightConnector1">
              <a:avLst/>
            </a:prstGeom>
            <a:noFill/>
            <a:ln cap="flat" cmpd="sng" w="19050">
              <a:solidFill>
                <a:srgbClr val="00A2E0"/>
              </a:solidFill>
              <a:prstDash val="solid"/>
              <a:round/>
              <a:headEnd len="med" w="med" type="none"/>
              <a:tailEnd len="med" w="med" type="none"/>
            </a:ln>
          </p:spPr>
        </p:cxnSp>
        <p:cxnSp>
          <p:nvCxnSpPr>
            <p:cNvPr id="312" name="Google Shape;312;p36"/>
            <p:cNvCxnSpPr/>
            <p:nvPr/>
          </p:nvCxnSpPr>
          <p:spPr>
            <a:xfrm flipH="1" rot="10800000">
              <a:off x="4360075" y="1484150"/>
              <a:ext cx="74400" cy="73200"/>
            </a:xfrm>
            <a:prstGeom prst="straightConnector1">
              <a:avLst/>
            </a:prstGeom>
            <a:noFill/>
            <a:ln cap="flat" cmpd="sng" w="19050">
              <a:solidFill>
                <a:srgbClr val="00A2E0"/>
              </a:solidFill>
              <a:prstDash val="solid"/>
              <a:round/>
              <a:headEnd len="med" w="med" type="none"/>
              <a:tailEnd len="med" w="med" type="none"/>
            </a:ln>
          </p:spPr>
        </p:cxnSp>
        <p:cxnSp>
          <p:nvCxnSpPr>
            <p:cNvPr id="313" name="Google Shape;313;p36"/>
            <p:cNvCxnSpPr/>
            <p:nvPr/>
          </p:nvCxnSpPr>
          <p:spPr>
            <a:xfrm rot="10800000">
              <a:off x="4360075" y="1423575"/>
              <a:ext cx="74400" cy="73200"/>
            </a:xfrm>
            <a:prstGeom prst="straightConnector1">
              <a:avLst/>
            </a:prstGeom>
            <a:noFill/>
            <a:ln cap="flat" cmpd="sng" w="19050">
              <a:solidFill>
                <a:srgbClr val="00A2E0"/>
              </a:solidFill>
              <a:prstDash val="solid"/>
              <a:round/>
              <a:headEnd len="med" w="med" type="none"/>
              <a:tailEnd len="med" w="med" type="none"/>
            </a:ln>
          </p:spPr>
        </p:cxnSp>
      </p:grpSp>
      <p:grpSp>
        <p:nvGrpSpPr>
          <p:cNvPr id="314" name="Google Shape;314;p36"/>
          <p:cNvGrpSpPr/>
          <p:nvPr/>
        </p:nvGrpSpPr>
        <p:grpSpPr>
          <a:xfrm>
            <a:off x="3996475" y="1963200"/>
            <a:ext cx="438000" cy="133775"/>
            <a:chOff x="3844075" y="1810800"/>
            <a:chExt cx="438000" cy="133775"/>
          </a:xfrm>
        </p:grpSpPr>
        <p:cxnSp>
          <p:nvCxnSpPr>
            <p:cNvPr id="315" name="Google Shape;315;p36"/>
            <p:cNvCxnSpPr/>
            <p:nvPr/>
          </p:nvCxnSpPr>
          <p:spPr>
            <a:xfrm>
              <a:off x="3844075" y="1878050"/>
              <a:ext cx="438000" cy="0"/>
            </a:xfrm>
            <a:prstGeom prst="straightConnector1">
              <a:avLst/>
            </a:prstGeom>
            <a:noFill/>
            <a:ln cap="flat" cmpd="sng" w="19050">
              <a:solidFill>
                <a:srgbClr val="FCB83D"/>
              </a:solidFill>
              <a:prstDash val="solid"/>
              <a:round/>
              <a:headEnd len="med" w="med" type="none"/>
              <a:tailEnd len="med" w="med" type="none"/>
            </a:ln>
          </p:spPr>
        </p:cxnSp>
        <p:cxnSp>
          <p:nvCxnSpPr>
            <p:cNvPr id="316" name="Google Shape;316;p36"/>
            <p:cNvCxnSpPr/>
            <p:nvPr/>
          </p:nvCxnSpPr>
          <p:spPr>
            <a:xfrm flipH="1" rot="10800000">
              <a:off x="4207675" y="1871375"/>
              <a:ext cx="74400" cy="73200"/>
            </a:xfrm>
            <a:prstGeom prst="straightConnector1">
              <a:avLst/>
            </a:prstGeom>
            <a:noFill/>
            <a:ln cap="flat" cmpd="sng" w="19050">
              <a:solidFill>
                <a:srgbClr val="FCB83D"/>
              </a:solidFill>
              <a:prstDash val="solid"/>
              <a:round/>
              <a:headEnd len="med" w="med" type="none"/>
              <a:tailEnd len="med" w="med" type="none"/>
            </a:ln>
          </p:spPr>
        </p:cxnSp>
        <p:cxnSp>
          <p:nvCxnSpPr>
            <p:cNvPr id="317" name="Google Shape;317;p36"/>
            <p:cNvCxnSpPr/>
            <p:nvPr/>
          </p:nvCxnSpPr>
          <p:spPr>
            <a:xfrm rot="10800000">
              <a:off x="4207675" y="1810800"/>
              <a:ext cx="74400" cy="73200"/>
            </a:xfrm>
            <a:prstGeom prst="straightConnector1">
              <a:avLst/>
            </a:prstGeom>
            <a:noFill/>
            <a:ln cap="flat" cmpd="sng" w="19050">
              <a:solidFill>
                <a:srgbClr val="FCB83D"/>
              </a:solidFill>
              <a:prstDash val="solid"/>
              <a:round/>
              <a:headEnd len="med" w="med" type="none"/>
              <a:tailEnd len="med" w="med" type="none"/>
            </a:ln>
          </p:spPr>
        </p:cxnSp>
      </p:grpSp>
      <p:grpSp>
        <p:nvGrpSpPr>
          <p:cNvPr id="318" name="Google Shape;318;p36"/>
          <p:cNvGrpSpPr/>
          <p:nvPr/>
        </p:nvGrpSpPr>
        <p:grpSpPr>
          <a:xfrm>
            <a:off x="3996475" y="2475600"/>
            <a:ext cx="438000" cy="133775"/>
            <a:chOff x="3691675" y="2170800"/>
            <a:chExt cx="438000" cy="133775"/>
          </a:xfrm>
        </p:grpSpPr>
        <p:cxnSp>
          <p:nvCxnSpPr>
            <p:cNvPr id="319" name="Google Shape;319;p36"/>
            <p:cNvCxnSpPr/>
            <p:nvPr/>
          </p:nvCxnSpPr>
          <p:spPr>
            <a:xfrm>
              <a:off x="3691675" y="2238050"/>
              <a:ext cx="438000" cy="0"/>
            </a:xfrm>
            <a:prstGeom prst="straightConnector1">
              <a:avLst/>
            </a:prstGeom>
            <a:noFill/>
            <a:ln cap="flat" cmpd="sng" w="19050">
              <a:solidFill>
                <a:srgbClr val="E25026"/>
              </a:solidFill>
              <a:prstDash val="solid"/>
              <a:round/>
              <a:headEnd len="med" w="med" type="none"/>
              <a:tailEnd len="med" w="med" type="none"/>
            </a:ln>
          </p:spPr>
        </p:cxnSp>
        <p:cxnSp>
          <p:nvCxnSpPr>
            <p:cNvPr id="320" name="Google Shape;320;p36"/>
            <p:cNvCxnSpPr/>
            <p:nvPr/>
          </p:nvCxnSpPr>
          <p:spPr>
            <a:xfrm flipH="1" rot="10800000">
              <a:off x="4055275" y="2231375"/>
              <a:ext cx="74400" cy="73200"/>
            </a:xfrm>
            <a:prstGeom prst="straightConnector1">
              <a:avLst/>
            </a:prstGeom>
            <a:noFill/>
            <a:ln cap="flat" cmpd="sng" w="19050">
              <a:solidFill>
                <a:srgbClr val="E25026"/>
              </a:solidFill>
              <a:prstDash val="solid"/>
              <a:round/>
              <a:headEnd len="med" w="med" type="none"/>
              <a:tailEnd len="med" w="med" type="none"/>
            </a:ln>
          </p:spPr>
        </p:cxnSp>
        <p:cxnSp>
          <p:nvCxnSpPr>
            <p:cNvPr id="321" name="Google Shape;321;p36"/>
            <p:cNvCxnSpPr/>
            <p:nvPr/>
          </p:nvCxnSpPr>
          <p:spPr>
            <a:xfrm rot="10800000">
              <a:off x="4055275" y="2170800"/>
              <a:ext cx="74400" cy="73200"/>
            </a:xfrm>
            <a:prstGeom prst="straightConnector1">
              <a:avLst/>
            </a:prstGeom>
            <a:noFill/>
            <a:ln cap="flat" cmpd="sng" w="19050">
              <a:solidFill>
                <a:srgbClr val="E25026"/>
              </a:solidFill>
              <a:prstDash val="solid"/>
              <a:round/>
              <a:headEnd len="med" w="med" type="none"/>
              <a:tailEnd len="med" w="med" type="none"/>
            </a:ln>
          </p:spPr>
        </p:cxnSp>
      </p:grpSp>
      <p:grpSp>
        <p:nvGrpSpPr>
          <p:cNvPr id="322" name="Google Shape;322;p36"/>
          <p:cNvGrpSpPr/>
          <p:nvPr/>
        </p:nvGrpSpPr>
        <p:grpSpPr>
          <a:xfrm>
            <a:off x="3996475" y="2988000"/>
            <a:ext cx="438000" cy="133775"/>
            <a:chOff x="3539275" y="2530800"/>
            <a:chExt cx="438000" cy="133775"/>
          </a:xfrm>
        </p:grpSpPr>
        <p:cxnSp>
          <p:nvCxnSpPr>
            <p:cNvPr id="323" name="Google Shape;323;p36"/>
            <p:cNvCxnSpPr/>
            <p:nvPr/>
          </p:nvCxnSpPr>
          <p:spPr>
            <a:xfrm>
              <a:off x="3539275" y="2598050"/>
              <a:ext cx="438000" cy="0"/>
            </a:xfrm>
            <a:prstGeom prst="straightConnector1">
              <a:avLst/>
            </a:prstGeom>
            <a:noFill/>
            <a:ln cap="flat" cmpd="sng" w="19050">
              <a:solidFill>
                <a:srgbClr val="637A82"/>
              </a:solidFill>
              <a:prstDash val="solid"/>
              <a:round/>
              <a:headEnd len="med" w="med" type="none"/>
              <a:tailEnd len="med" w="med" type="none"/>
            </a:ln>
          </p:spPr>
        </p:cxnSp>
        <p:cxnSp>
          <p:nvCxnSpPr>
            <p:cNvPr id="324" name="Google Shape;324;p36"/>
            <p:cNvCxnSpPr/>
            <p:nvPr/>
          </p:nvCxnSpPr>
          <p:spPr>
            <a:xfrm flipH="1" rot="10800000">
              <a:off x="3902875" y="2591375"/>
              <a:ext cx="74400" cy="73200"/>
            </a:xfrm>
            <a:prstGeom prst="straightConnector1">
              <a:avLst/>
            </a:prstGeom>
            <a:noFill/>
            <a:ln cap="flat" cmpd="sng" w="19050">
              <a:solidFill>
                <a:srgbClr val="637A82"/>
              </a:solidFill>
              <a:prstDash val="solid"/>
              <a:round/>
              <a:headEnd len="med" w="med" type="none"/>
              <a:tailEnd len="med" w="med" type="none"/>
            </a:ln>
          </p:spPr>
        </p:cxnSp>
        <p:cxnSp>
          <p:nvCxnSpPr>
            <p:cNvPr id="325" name="Google Shape;325;p36"/>
            <p:cNvCxnSpPr/>
            <p:nvPr/>
          </p:nvCxnSpPr>
          <p:spPr>
            <a:xfrm rot="10800000">
              <a:off x="3902875" y="2530800"/>
              <a:ext cx="74400" cy="73200"/>
            </a:xfrm>
            <a:prstGeom prst="straightConnector1">
              <a:avLst/>
            </a:prstGeom>
            <a:noFill/>
            <a:ln cap="flat" cmpd="sng" w="19050">
              <a:solidFill>
                <a:srgbClr val="637A82"/>
              </a:solidFill>
              <a:prstDash val="solid"/>
              <a:round/>
              <a:headEnd len="med" w="med" type="none"/>
              <a:tailEnd len="med" w="med" type="none"/>
            </a:ln>
          </p:spPr>
        </p:cxnSp>
      </p:grpSp>
      <p:grpSp>
        <p:nvGrpSpPr>
          <p:cNvPr id="326" name="Google Shape;326;p36"/>
          <p:cNvGrpSpPr/>
          <p:nvPr/>
        </p:nvGrpSpPr>
        <p:grpSpPr>
          <a:xfrm>
            <a:off x="3996475" y="3500400"/>
            <a:ext cx="438000" cy="133775"/>
            <a:chOff x="3386875" y="2890800"/>
            <a:chExt cx="438000" cy="133775"/>
          </a:xfrm>
        </p:grpSpPr>
        <p:cxnSp>
          <p:nvCxnSpPr>
            <p:cNvPr id="327" name="Google Shape;327;p36"/>
            <p:cNvCxnSpPr/>
            <p:nvPr/>
          </p:nvCxnSpPr>
          <p:spPr>
            <a:xfrm>
              <a:off x="3386875" y="2958050"/>
              <a:ext cx="438000" cy="0"/>
            </a:xfrm>
            <a:prstGeom prst="straightConnector1">
              <a:avLst/>
            </a:prstGeom>
            <a:noFill/>
            <a:ln cap="flat" cmpd="sng" w="19050">
              <a:solidFill>
                <a:srgbClr val="A4ACB3"/>
              </a:solidFill>
              <a:prstDash val="solid"/>
              <a:round/>
              <a:headEnd len="med" w="med" type="none"/>
              <a:tailEnd len="med" w="med" type="none"/>
            </a:ln>
          </p:spPr>
        </p:cxnSp>
        <p:cxnSp>
          <p:nvCxnSpPr>
            <p:cNvPr id="328" name="Google Shape;328;p36"/>
            <p:cNvCxnSpPr/>
            <p:nvPr/>
          </p:nvCxnSpPr>
          <p:spPr>
            <a:xfrm flipH="1" rot="10800000">
              <a:off x="3750475" y="2951375"/>
              <a:ext cx="74400" cy="73200"/>
            </a:xfrm>
            <a:prstGeom prst="straightConnector1">
              <a:avLst/>
            </a:prstGeom>
            <a:noFill/>
            <a:ln cap="flat" cmpd="sng" w="19050">
              <a:solidFill>
                <a:srgbClr val="A4ACB3"/>
              </a:solidFill>
              <a:prstDash val="solid"/>
              <a:round/>
              <a:headEnd len="med" w="med" type="none"/>
              <a:tailEnd len="med" w="med" type="none"/>
            </a:ln>
          </p:spPr>
        </p:cxnSp>
        <p:cxnSp>
          <p:nvCxnSpPr>
            <p:cNvPr id="329" name="Google Shape;329;p36"/>
            <p:cNvCxnSpPr/>
            <p:nvPr/>
          </p:nvCxnSpPr>
          <p:spPr>
            <a:xfrm rot="10800000">
              <a:off x="3750475" y="2890800"/>
              <a:ext cx="74400" cy="73200"/>
            </a:xfrm>
            <a:prstGeom prst="straightConnector1">
              <a:avLst/>
            </a:prstGeom>
            <a:noFill/>
            <a:ln cap="flat" cmpd="sng" w="19050">
              <a:solidFill>
                <a:srgbClr val="A4ACB3"/>
              </a:solidFill>
              <a:prstDash val="solid"/>
              <a:round/>
              <a:headEnd len="med" w="med" type="none"/>
              <a:tailEnd len="med" w="med" type="none"/>
            </a:ln>
          </p:spPr>
        </p:cxnSp>
      </p:grpSp>
      <p:grpSp>
        <p:nvGrpSpPr>
          <p:cNvPr id="330" name="Google Shape;330;p36"/>
          <p:cNvGrpSpPr/>
          <p:nvPr/>
        </p:nvGrpSpPr>
        <p:grpSpPr>
          <a:xfrm>
            <a:off x="3996475" y="4067250"/>
            <a:ext cx="438000" cy="133775"/>
            <a:chOff x="3234475" y="3305250"/>
            <a:chExt cx="438000" cy="133775"/>
          </a:xfrm>
        </p:grpSpPr>
        <p:cxnSp>
          <p:nvCxnSpPr>
            <p:cNvPr id="331" name="Google Shape;331;p36"/>
            <p:cNvCxnSpPr/>
            <p:nvPr/>
          </p:nvCxnSpPr>
          <p:spPr>
            <a:xfrm>
              <a:off x="3234475" y="3372500"/>
              <a:ext cx="438000" cy="0"/>
            </a:xfrm>
            <a:prstGeom prst="straightConnector1">
              <a:avLst/>
            </a:prstGeom>
            <a:noFill/>
            <a:ln cap="flat" cmpd="sng" w="19050">
              <a:solidFill>
                <a:srgbClr val="DCDDDE"/>
              </a:solidFill>
              <a:prstDash val="solid"/>
              <a:round/>
              <a:headEnd len="med" w="med" type="none"/>
              <a:tailEnd len="med" w="med" type="none"/>
            </a:ln>
          </p:spPr>
        </p:cxnSp>
        <p:cxnSp>
          <p:nvCxnSpPr>
            <p:cNvPr id="332" name="Google Shape;332;p36"/>
            <p:cNvCxnSpPr/>
            <p:nvPr/>
          </p:nvCxnSpPr>
          <p:spPr>
            <a:xfrm flipH="1" rot="10800000">
              <a:off x="3598075" y="3365825"/>
              <a:ext cx="74400" cy="73200"/>
            </a:xfrm>
            <a:prstGeom prst="straightConnector1">
              <a:avLst/>
            </a:prstGeom>
            <a:noFill/>
            <a:ln cap="flat" cmpd="sng" w="19050">
              <a:solidFill>
                <a:srgbClr val="DCDDDE"/>
              </a:solidFill>
              <a:prstDash val="solid"/>
              <a:round/>
              <a:headEnd len="med" w="med" type="none"/>
              <a:tailEnd len="med" w="med" type="none"/>
            </a:ln>
          </p:spPr>
        </p:cxnSp>
        <p:cxnSp>
          <p:nvCxnSpPr>
            <p:cNvPr id="333" name="Google Shape;333;p36"/>
            <p:cNvCxnSpPr/>
            <p:nvPr/>
          </p:nvCxnSpPr>
          <p:spPr>
            <a:xfrm rot="10800000">
              <a:off x="3598075" y="3305250"/>
              <a:ext cx="74400" cy="73200"/>
            </a:xfrm>
            <a:prstGeom prst="straightConnector1">
              <a:avLst/>
            </a:prstGeom>
            <a:noFill/>
            <a:ln cap="flat" cmpd="sng" w="19050">
              <a:solidFill>
                <a:srgbClr val="DCDDDE"/>
              </a:solidFill>
              <a:prstDash val="solid"/>
              <a:round/>
              <a:headEnd len="med" w="med" type="none"/>
              <a:tailEnd len="med" w="med" type="none"/>
            </a:ln>
          </p:spPr>
        </p:cxnSp>
      </p:grpSp>
      <p:sp>
        <p:nvSpPr>
          <p:cNvPr id="334" name="Google Shape;334;p36"/>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biomarker?</a:t>
            </a:r>
            <a:endParaRPr/>
          </a:p>
        </p:txBody>
      </p:sp>
      <p:sp>
        <p:nvSpPr>
          <p:cNvPr id="340" name="Google Shape;340;p37"/>
          <p:cNvSpPr txBox="1"/>
          <p:nvPr>
            <p:ph idx="1" type="body"/>
          </p:nvPr>
        </p:nvSpPr>
        <p:spPr>
          <a:xfrm>
            <a:off x="311700" y="1152475"/>
            <a:ext cx="79002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biomarker is anything that can be used as a measurable indicator of</a:t>
            </a:r>
            <a:endParaRPr/>
          </a:p>
          <a:p>
            <a:pPr indent="-342900" lvl="0" marL="457200" rtl="0" algn="l">
              <a:spcBef>
                <a:spcPts val="0"/>
              </a:spcBef>
              <a:spcAft>
                <a:spcPts val="0"/>
              </a:spcAft>
              <a:buSzPts val="1800"/>
              <a:buChar char="●"/>
            </a:pPr>
            <a:r>
              <a:rPr lang="en"/>
              <a:t>a particular disease state ➞ diagnostic or prognostic biomarker</a:t>
            </a:r>
            <a:endParaRPr/>
          </a:p>
          <a:p>
            <a:pPr indent="-342900" lvl="0" marL="457200" rtl="0" algn="l">
              <a:spcBef>
                <a:spcPts val="0"/>
              </a:spcBef>
              <a:spcAft>
                <a:spcPts val="0"/>
              </a:spcAft>
              <a:buSzPts val="1800"/>
              <a:buChar char="●"/>
            </a:pPr>
            <a:r>
              <a:rPr lang="en"/>
              <a:t>a particular response to a drug ➞ predictive biomarker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biomarker?</a:t>
            </a:r>
            <a:endParaRPr/>
          </a:p>
        </p:txBody>
      </p:sp>
      <p:sp>
        <p:nvSpPr>
          <p:cNvPr id="346" name="Google Shape;346;p38"/>
          <p:cNvSpPr txBox="1"/>
          <p:nvPr>
            <p:ph idx="1" type="body"/>
          </p:nvPr>
        </p:nvSpPr>
        <p:spPr>
          <a:xfrm>
            <a:off x="311700" y="1152475"/>
            <a:ext cx="79002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biomarker is anything that can be used as a measurable indicator of</a:t>
            </a:r>
            <a:endParaRPr/>
          </a:p>
          <a:p>
            <a:pPr indent="-342900" lvl="0" marL="457200" rtl="0" algn="l">
              <a:spcBef>
                <a:spcPts val="0"/>
              </a:spcBef>
              <a:spcAft>
                <a:spcPts val="0"/>
              </a:spcAft>
              <a:buSzPts val="1800"/>
              <a:buChar char="●"/>
            </a:pPr>
            <a:r>
              <a:rPr lang="en"/>
              <a:t>a particular disease state ➞ diagnostic or prognostic biomarker</a:t>
            </a:r>
            <a:endParaRPr/>
          </a:p>
          <a:p>
            <a:pPr indent="-342900" lvl="0" marL="457200" rtl="0" algn="l">
              <a:spcBef>
                <a:spcPts val="0"/>
              </a:spcBef>
              <a:spcAft>
                <a:spcPts val="0"/>
              </a:spcAft>
              <a:buSzPts val="1800"/>
              <a:buChar char="●"/>
            </a:pPr>
            <a:r>
              <a:rPr lang="en"/>
              <a:t>a particular response to a drug ➞ </a:t>
            </a:r>
            <a:r>
              <a:rPr b="1" lang="en">
                <a:solidFill>
                  <a:srgbClr val="CC0000"/>
                </a:solidFill>
              </a:rPr>
              <a:t>predictive biomarker</a:t>
            </a:r>
            <a:endParaRPr b="1">
              <a:solidFill>
                <a:srgbClr val="CC0000"/>
              </a:solidFill>
            </a:endParaRPr>
          </a:p>
        </p:txBody>
      </p:sp>
      <p:sp>
        <p:nvSpPr>
          <p:cNvPr id="347" name="Google Shape;347;p38"/>
          <p:cNvSpPr txBox="1"/>
          <p:nvPr/>
        </p:nvSpPr>
        <p:spPr>
          <a:xfrm>
            <a:off x="311700" y="2534750"/>
            <a:ext cx="8218200" cy="210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t>Biomarkers can be measured using different technologies</a:t>
            </a:r>
            <a:endParaRPr sz="1700"/>
          </a:p>
          <a:p>
            <a:pPr indent="-336550" lvl="0" marL="457200" rtl="0" algn="l">
              <a:lnSpc>
                <a:spcPct val="115000"/>
              </a:lnSpc>
              <a:spcBef>
                <a:spcPts val="1200"/>
              </a:spcBef>
              <a:spcAft>
                <a:spcPts val="0"/>
              </a:spcAft>
              <a:buClr>
                <a:srgbClr val="000000"/>
              </a:buClr>
              <a:buSzPts val="1700"/>
              <a:buFont typeface="Arial"/>
              <a:buChar char="•"/>
            </a:pPr>
            <a:r>
              <a:rPr lang="en" sz="1700"/>
              <a:t>Arrays, s</a:t>
            </a:r>
            <a:r>
              <a:rPr lang="en" sz="1700"/>
              <a:t>equencing, staining, ...</a:t>
            </a:r>
            <a:endParaRPr sz="1700"/>
          </a:p>
          <a:p>
            <a:pPr indent="-336550" lvl="0" marL="457200" rtl="0" algn="l">
              <a:lnSpc>
                <a:spcPct val="115000"/>
              </a:lnSpc>
              <a:spcBef>
                <a:spcPts val="0"/>
              </a:spcBef>
              <a:spcAft>
                <a:spcPts val="0"/>
              </a:spcAft>
              <a:buClr>
                <a:srgbClr val="000000"/>
              </a:buClr>
              <a:buSzPts val="1700"/>
              <a:buFont typeface="Arial"/>
              <a:buChar char="•"/>
            </a:pPr>
            <a:r>
              <a:rPr lang="en" sz="1700"/>
              <a:t>Univariate biomarkers</a:t>
            </a:r>
            <a:endParaRPr sz="1700"/>
          </a:p>
          <a:p>
            <a:pPr indent="-336550" lvl="0" marL="457200" rtl="0" algn="l">
              <a:lnSpc>
                <a:spcPct val="115000"/>
              </a:lnSpc>
              <a:spcBef>
                <a:spcPts val="0"/>
              </a:spcBef>
              <a:spcAft>
                <a:spcPts val="0"/>
              </a:spcAft>
              <a:buClr>
                <a:srgbClr val="000000"/>
              </a:buClr>
              <a:buSzPts val="1700"/>
              <a:buFont typeface="Arial"/>
              <a:buChar char="•"/>
            </a:pPr>
            <a:r>
              <a:rPr lang="en" sz="1700"/>
              <a:t>Multivariate biomarkers, often referred to as </a:t>
            </a:r>
            <a:r>
              <a:rPr i="1" lang="en" sz="1700"/>
              <a:t>signatures</a:t>
            </a:r>
            <a:r>
              <a:rPr lang="en" sz="1700"/>
              <a:t>, </a:t>
            </a:r>
            <a:r>
              <a:rPr i="1" lang="en" sz="1700"/>
              <a:t>predictors</a:t>
            </a:r>
            <a:r>
              <a:rPr lang="en" sz="1700"/>
              <a:t> or </a:t>
            </a:r>
            <a:r>
              <a:rPr i="1" lang="en" sz="1700"/>
              <a:t>companion diagnostics</a:t>
            </a:r>
            <a:endParaRPr i="1" sz="1700"/>
          </a:p>
          <a:p>
            <a:pPr indent="-336550" lvl="0" marL="457200" rtl="0" algn="l">
              <a:lnSpc>
                <a:spcPct val="115000"/>
              </a:lnSpc>
              <a:spcBef>
                <a:spcPts val="0"/>
              </a:spcBef>
              <a:spcAft>
                <a:spcPts val="0"/>
              </a:spcAft>
              <a:buClr>
                <a:srgbClr val="000000"/>
              </a:buClr>
              <a:buSzPts val="1700"/>
              <a:buFont typeface="Roboto Light"/>
              <a:buChar char="•"/>
            </a:pPr>
            <a:r>
              <a:rPr lang="en" sz="1700"/>
              <a:t>Single or multiple modalities (omics)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Basket/Umbrella (biomarker-driven) clinical trials</a:t>
            </a:r>
            <a:endParaRPr sz="2320"/>
          </a:p>
        </p:txBody>
      </p:sp>
      <p:pic>
        <p:nvPicPr>
          <p:cNvPr id="353" name="Google Shape;353;p39"/>
          <p:cNvPicPr preferRelativeResize="0"/>
          <p:nvPr/>
        </p:nvPicPr>
        <p:blipFill rotWithShape="1">
          <a:blip r:embed="rId3">
            <a:alphaModFix/>
          </a:blip>
          <a:srcRect b="62746" l="11449" r="0" t="0"/>
          <a:stretch/>
        </p:blipFill>
        <p:spPr>
          <a:xfrm>
            <a:off x="1323075" y="1217500"/>
            <a:ext cx="7073501" cy="741025"/>
          </a:xfrm>
          <a:prstGeom prst="rect">
            <a:avLst/>
          </a:prstGeom>
          <a:noFill/>
          <a:ln>
            <a:noFill/>
          </a:ln>
        </p:spPr>
      </p:pic>
      <p:sp>
        <p:nvSpPr>
          <p:cNvPr id="354" name="Google Shape;354;p39"/>
          <p:cNvSpPr txBox="1"/>
          <p:nvPr/>
        </p:nvSpPr>
        <p:spPr>
          <a:xfrm>
            <a:off x="1507750"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actionable mutation</a:t>
            </a:r>
            <a:endParaRPr sz="1000">
              <a:latin typeface="Roboto Medium"/>
              <a:ea typeface="Roboto Medium"/>
              <a:cs typeface="Roboto Medium"/>
              <a:sym typeface="Roboto Medium"/>
            </a:endParaRPr>
          </a:p>
        </p:txBody>
      </p:sp>
      <p:sp>
        <p:nvSpPr>
          <p:cNvPr id="355" name="Google Shape;355;p39"/>
          <p:cNvSpPr/>
          <p:nvPr/>
        </p:nvSpPr>
        <p:spPr>
          <a:xfrm>
            <a:off x="1330450" y="2688725"/>
            <a:ext cx="177300" cy="177300"/>
          </a:xfrm>
          <a:prstGeom prst="rect">
            <a:avLst/>
          </a:prstGeom>
          <a:solidFill>
            <a:srgbClr val="D66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4325150" y="1350437"/>
            <a:ext cx="893700" cy="17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txBox="1"/>
          <p:nvPr/>
        </p:nvSpPr>
        <p:spPr>
          <a:xfrm>
            <a:off x="2706074" y="1134957"/>
            <a:ext cx="418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 patients in biomarker-driven clinical trials</a:t>
            </a:r>
            <a:endParaRPr b="1" sz="1300">
              <a:latin typeface="Roboto"/>
              <a:ea typeface="Roboto"/>
              <a:cs typeface="Roboto"/>
              <a:sym typeface="Roboto"/>
            </a:endParaRPr>
          </a:p>
        </p:txBody>
      </p:sp>
      <p:sp>
        <p:nvSpPr>
          <p:cNvPr id="358" name="Google Shape;358;p39"/>
          <p:cNvSpPr txBox="1"/>
          <p:nvPr/>
        </p:nvSpPr>
        <p:spPr>
          <a:xfrm>
            <a:off x="-122340" y="1668350"/>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x</a:t>
            </a:r>
            <a:endParaRPr b="1" i="1" sz="1300">
              <a:latin typeface="Roboto"/>
              <a:ea typeface="Roboto"/>
              <a:cs typeface="Roboto"/>
              <a:sym typeface="Roboto"/>
            </a:endParaRPr>
          </a:p>
        </p:txBody>
      </p:sp>
      <p:pic>
        <p:nvPicPr>
          <p:cNvPr id="359" name="Google Shape;359;p39"/>
          <p:cNvPicPr preferRelativeResize="0"/>
          <p:nvPr/>
        </p:nvPicPr>
        <p:blipFill>
          <a:blip r:embed="rId4">
            <a:alphaModFix/>
          </a:blip>
          <a:stretch>
            <a:fillRect/>
          </a:stretch>
        </p:blipFill>
        <p:spPr>
          <a:xfrm>
            <a:off x="596226" y="2866025"/>
            <a:ext cx="8351525" cy="227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details</a:t>
            </a:r>
            <a:endParaRPr/>
          </a:p>
        </p:txBody>
      </p:sp>
      <p:sp>
        <p:nvSpPr>
          <p:cNvPr id="132" name="Google Shape;132;p22"/>
          <p:cNvSpPr txBox="1"/>
          <p:nvPr>
            <p:ph idx="1" type="body"/>
          </p:nvPr>
        </p:nvSpPr>
        <p:spPr>
          <a:xfrm>
            <a:off x="594750" y="887475"/>
            <a:ext cx="7996200" cy="3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omics revolution changed how scientists approach scientific questions, allowing them to expand the scope and depth of their studies. Now, </a:t>
            </a:r>
            <a:r>
              <a:rPr lang="en" u="sng"/>
              <a:t>advances in data processing and analysis facilitate multi-omic studies</a:t>
            </a:r>
            <a:r>
              <a:rPr lang="en"/>
              <a:t>. In this webinar from The Scientist, Benjamin Haibe-Kains and Rachelly Normand will discuss multi-omic approaches for cell atlas construction, biomarker discovery, and disease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Topics to be covered</a:t>
            </a:r>
            <a:endParaRPr/>
          </a:p>
          <a:p>
            <a:pPr indent="0" lvl="0" marL="0" rtl="0" algn="l">
              <a:spcBef>
                <a:spcPts val="0"/>
              </a:spcBef>
              <a:spcAft>
                <a:spcPts val="0"/>
              </a:spcAft>
              <a:buNone/>
            </a:pPr>
            <a:r>
              <a:rPr lang="en"/>
              <a:t>Multi-omic approaches for cancer biomarker discovery</a:t>
            </a:r>
            <a:endParaRPr/>
          </a:p>
          <a:p>
            <a:pPr indent="0" lvl="0" marL="0" rtl="0" algn="l">
              <a:spcBef>
                <a:spcPts val="0"/>
              </a:spcBef>
              <a:spcAft>
                <a:spcPts val="0"/>
              </a:spcAft>
              <a:buNone/>
            </a:pPr>
            <a:r>
              <a:rPr lang="en"/>
              <a:t>Constructing an atlas for the SARS-CoV-2 pathological response</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Basket/Umbrella (b</a:t>
            </a:r>
            <a:r>
              <a:rPr lang="en" sz="2320"/>
              <a:t>iomarker-driven) clinical trials</a:t>
            </a:r>
            <a:endParaRPr sz="2320"/>
          </a:p>
        </p:txBody>
      </p:sp>
      <p:sp>
        <p:nvSpPr>
          <p:cNvPr id="365" name="Google Shape;365;p40"/>
          <p:cNvSpPr txBox="1"/>
          <p:nvPr/>
        </p:nvSpPr>
        <p:spPr>
          <a:xfrm>
            <a:off x="3703525"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Matched clinical trials</a:t>
            </a:r>
            <a:endParaRPr sz="1000">
              <a:latin typeface="Roboto Medium"/>
              <a:ea typeface="Roboto Medium"/>
              <a:cs typeface="Roboto Medium"/>
              <a:sym typeface="Roboto Medium"/>
            </a:endParaRPr>
          </a:p>
        </p:txBody>
      </p:sp>
      <p:sp>
        <p:nvSpPr>
          <p:cNvPr id="366" name="Google Shape;366;p40"/>
          <p:cNvSpPr/>
          <p:nvPr/>
        </p:nvSpPr>
        <p:spPr>
          <a:xfrm>
            <a:off x="3532425" y="2688725"/>
            <a:ext cx="177300" cy="177300"/>
          </a:xfrm>
          <a:prstGeom prst="rect">
            <a:avLst/>
          </a:prstGeom>
          <a:solidFill>
            <a:srgbClr val="216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0"/>
          <p:cNvPicPr preferRelativeResize="0"/>
          <p:nvPr/>
        </p:nvPicPr>
        <p:blipFill rotWithShape="1">
          <a:blip r:embed="rId3">
            <a:alphaModFix/>
          </a:blip>
          <a:srcRect b="53799" l="11449" r="0" t="0"/>
          <a:stretch/>
        </p:blipFill>
        <p:spPr>
          <a:xfrm>
            <a:off x="1323075" y="1217500"/>
            <a:ext cx="7073501" cy="919000"/>
          </a:xfrm>
          <a:prstGeom prst="rect">
            <a:avLst/>
          </a:prstGeom>
          <a:noFill/>
          <a:ln>
            <a:noFill/>
          </a:ln>
        </p:spPr>
      </p:pic>
      <p:sp>
        <p:nvSpPr>
          <p:cNvPr id="368" name="Google Shape;368;p40"/>
          <p:cNvSpPr txBox="1"/>
          <p:nvPr/>
        </p:nvSpPr>
        <p:spPr>
          <a:xfrm>
            <a:off x="1507750"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actionable mutation</a:t>
            </a:r>
            <a:endParaRPr sz="1000">
              <a:latin typeface="Roboto Medium"/>
              <a:ea typeface="Roboto Medium"/>
              <a:cs typeface="Roboto Medium"/>
              <a:sym typeface="Roboto Medium"/>
            </a:endParaRPr>
          </a:p>
        </p:txBody>
      </p:sp>
      <p:sp>
        <p:nvSpPr>
          <p:cNvPr id="369" name="Google Shape;369;p40"/>
          <p:cNvSpPr/>
          <p:nvPr/>
        </p:nvSpPr>
        <p:spPr>
          <a:xfrm>
            <a:off x="1330450" y="2688725"/>
            <a:ext cx="177300" cy="177300"/>
          </a:xfrm>
          <a:prstGeom prst="rect">
            <a:avLst/>
          </a:prstGeom>
          <a:solidFill>
            <a:srgbClr val="D66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4325150" y="1350437"/>
            <a:ext cx="893700" cy="17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nvSpPr>
        <p:spPr>
          <a:xfrm>
            <a:off x="2706074" y="1134957"/>
            <a:ext cx="418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 patients in biomarker-driven clinical trials</a:t>
            </a:r>
            <a:endParaRPr b="1" sz="1300">
              <a:latin typeface="Roboto"/>
              <a:ea typeface="Roboto"/>
              <a:cs typeface="Roboto"/>
              <a:sym typeface="Roboto"/>
            </a:endParaRPr>
          </a:p>
        </p:txBody>
      </p:sp>
      <p:sp>
        <p:nvSpPr>
          <p:cNvPr id="372" name="Google Shape;372;p40"/>
          <p:cNvSpPr txBox="1"/>
          <p:nvPr/>
        </p:nvSpPr>
        <p:spPr>
          <a:xfrm>
            <a:off x="-122340" y="1668350"/>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x</a:t>
            </a:r>
            <a:endParaRPr b="1" i="1" sz="1300">
              <a:latin typeface="Roboto"/>
              <a:ea typeface="Roboto"/>
              <a:cs typeface="Roboto"/>
              <a:sym typeface="Roboto"/>
            </a:endParaRPr>
          </a:p>
        </p:txBody>
      </p:sp>
      <p:sp>
        <p:nvSpPr>
          <p:cNvPr id="373" name="Google Shape;373;p40"/>
          <p:cNvSpPr txBox="1"/>
          <p:nvPr/>
        </p:nvSpPr>
        <p:spPr>
          <a:xfrm>
            <a:off x="-122340" y="1850759"/>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y</a:t>
            </a:r>
            <a:endParaRPr b="1" i="1" sz="1300">
              <a:latin typeface="Roboto"/>
              <a:ea typeface="Roboto"/>
              <a:cs typeface="Roboto"/>
              <a:sym typeface="Roboto"/>
            </a:endParaRPr>
          </a:p>
        </p:txBody>
      </p:sp>
      <p:pic>
        <p:nvPicPr>
          <p:cNvPr id="374" name="Google Shape;374;p40"/>
          <p:cNvPicPr preferRelativeResize="0"/>
          <p:nvPr/>
        </p:nvPicPr>
        <p:blipFill>
          <a:blip r:embed="rId4">
            <a:alphaModFix/>
          </a:blip>
          <a:stretch>
            <a:fillRect/>
          </a:stretch>
        </p:blipFill>
        <p:spPr>
          <a:xfrm>
            <a:off x="596226" y="2866025"/>
            <a:ext cx="8351525" cy="227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Basket/Umbrella (biomarker-driven) clinical trials</a:t>
            </a:r>
            <a:endParaRPr sz="2320"/>
          </a:p>
        </p:txBody>
      </p:sp>
      <p:sp>
        <p:nvSpPr>
          <p:cNvPr id="380" name="Google Shape;380;p41"/>
          <p:cNvSpPr txBox="1"/>
          <p:nvPr>
            <p:ph idx="1" type="body"/>
          </p:nvPr>
        </p:nvSpPr>
        <p:spPr>
          <a:xfrm>
            <a:off x="530375" y="3374025"/>
            <a:ext cx="6647700" cy="91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Large investments in major cancer centres</a:t>
            </a:r>
            <a:endParaRPr sz="1600"/>
          </a:p>
          <a:p>
            <a:pPr indent="-330200" lvl="0" marL="457200" rtl="0" algn="l">
              <a:spcBef>
                <a:spcPts val="0"/>
              </a:spcBef>
              <a:spcAft>
                <a:spcPts val="0"/>
              </a:spcAft>
              <a:buSzPts val="1600"/>
              <a:buChar char="●"/>
            </a:pPr>
            <a:r>
              <a:rPr lang="en" sz="1600"/>
              <a:t>Only </a:t>
            </a:r>
            <a:r>
              <a:rPr b="1" lang="en" sz="1600">
                <a:solidFill>
                  <a:srgbClr val="E25026"/>
                </a:solidFill>
                <a:latin typeface="Roboto"/>
                <a:ea typeface="Roboto"/>
                <a:cs typeface="Roboto"/>
                <a:sym typeface="Roboto"/>
              </a:rPr>
              <a:t>~50%</a:t>
            </a:r>
            <a:r>
              <a:rPr lang="en" sz="1600"/>
              <a:t> patients could be matched to clinical trials based on targeted sequencing</a:t>
            </a:r>
            <a:endParaRPr sz="1600"/>
          </a:p>
        </p:txBody>
      </p:sp>
      <p:sp>
        <p:nvSpPr>
          <p:cNvPr id="381" name="Google Shape;381;p41"/>
          <p:cNvSpPr txBox="1"/>
          <p:nvPr/>
        </p:nvSpPr>
        <p:spPr>
          <a:xfrm>
            <a:off x="5739800"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active clinical trials</a:t>
            </a:r>
            <a:endParaRPr sz="1000">
              <a:latin typeface="Roboto Medium"/>
              <a:ea typeface="Roboto Medium"/>
              <a:cs typeface="Roboto Medium"/>
              <a:sym typeface="Roboto Medium"/>
            </a:endParaRPr>
          </a:p>
        </p:txBody>
      </p:sp>
      <p:sp>
        <p:nvSpPr>
          <p:cNvPr id="382" name="Google Shape;382;p41"/>
          <p:cNvSpPr/>
          <p:nvPr/>
        </p:nvSpPr>
        <p:spPr>
          <a:xfrm>
            <a:off x="5562500" y="2688725"/>
            <a:ext cx="177300" cy="177300"/>
          </a:xfrm>
          <a:prstGeom prst="rect">
            <a:avLst/>
          </a:prstGeom>
          <a:solidFill>
            <a:srgbClr val="439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41"/>
          <p:cNvPicPr preferRelativeResize="0"/>
          <p:nvPr/>
        </p:nvPicPr>
        <p:blipFill rotWithShape="1">
          <a:blip r:embed="rId3">
            <a:alphaModFix/>
          </a:blip>
          <a:srcRect b="41224" l="11449" r="0" t="0"/>
          <a:stretch/>
        </p:blipFill>
        <p:spPr>
          <a:xfrm>
            <a:off x="1323075" y="1217500"/>
            <a:ext cx="7073501" cy="1169100"/>
          </a:xfrm>
          <a:prstGeom prst="rect">
            <a:avLst/>
          </a:prstGeom>
          <a:noFill/>
          <a:ln>
            <a:noFill/>
          </a:ln>
        </p:spPr>
      </p:pic>
      <p:sp>
        <p:nvSpPr>
          <p:cNvPr id="384" name="Google Shape;384;p41"/>
          <p:cNvSpPr txBox="1"/>
          <p:nvPr/>
        </p:nvSpPr>
        <p:spPr>
          <a:xfrm>
            <a:off x="1507750"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actionable mutation</a:t>
            </a:r>
            <a:endParaRPr sz="1000">
              <a:latin typeface="Roboto Medium"/>
              <a:ea typeface="Roboto Medium"/>
              <a:cs typeface="Roboto Medium"/>
              <a:sym typeface="Roboto Medium"/>
            </a:endParaRPr>
          </a:p>
        </p:txBody>
      </p:sp>
      <p:sp>
        <p:nvSpPr>
          <p:cNvPr id="385" name="Google Shape;385;p41"/>
          <p:cNvSpPr/>
          <p:nvPr/>
        </p:nvSpPr>
        <p:spPr>
          <a:xfrm>
            <a:off x="1330450" y="2688725"/>
            <a:ext cx="177300" cy="177300"/>
          </a:xfrm>
          <a:prstGeom prst="rect">
            <a:avLst/>
          </a:prstGeom>
          <a:solidFill>
            <a:srgbClr val="D66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4325150" y="1350437"/>
            <a:ext cx="893700" cy="17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txBox="1"/>
          <p:nvPr/>
        </p:nvSpPr>
        <p:spPr>
          <a:xfrm>
            <a:off x="2706074" y="1134957"/>
            <a:ext cx="418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 patients in biomarker-driven clinical trials</a:t>
            </a:r>
            <a:endParaRPr b="1" sz="1300">
              <a:latin typeface="Roboto"/>
              <a:ea typeface="Roboto"/>
              <a:cs typeface="Roboto"/>
              <a:sym typeface="Roboto"/>
            </a:endParaRPr>
          </a:p>
        </p:txBody>
      </p:sp>
      <p:sp>
        <p:nvSpPr>
          <p:cNvPr id="388" name="Google Shape;388;p41"/>
          <p:cNvSpPr txBox="1"/>
          <p:nvPr/>
        </p:nvSpPr>
        <p:spPr>
          <a:xfrm>
            <a:off x="-122340" y="1668350"/>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x</a:t>
            </a:r>
            <a:endParaRPr b="1" i="1" sz="1300">
              <a:latin typeface="Roboto"/>
              <a:ea typeface="Roboto"/>
              <a:cs typeface="Roboto"/>
              <a:sym typeface="Roboto"/>
            </a:endParaRPr>
          </a:p>
        </p:txBody>
      </p:sp>
      <p:sp>
        <p:nvSpPr>
          <p:cNvPr id="389" name="Google Shape;389;p41"/>
          <p:cNvSpPr txBox="1"/>
          <p:nvPr/>
        </p:nvSpPr>
        <p:spPr>
          <a:xfrm>
            <a:off x="-122340" y="1855784"/>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y</a:t>
            </a:r>
            <a:endParaRPr b="1" i="1" sz="1300">
              <a:latin typeface="Roboto"/>
              <a:ea typeface="Roboto"/>
              <a:cs typeface="Roboto"/>
              <a:sym typeface="Roboto"/>
            </a:endParaRPr>
          </a:p>
        </p:txBody>
      </p:sp>
      <p:sp>
        <p:nvSpPr>
          <p:cNvPr id="390" name="Google Shape;390;p41"/>
          <p:cNvSpPr txBox="1"/>
          <p:nvPr/>
        </p:nvSpPr>
        <p:spPr>
          <a:xfrm>
            <a:off x="-122340" y="2043219"/>
            <a:ext cx="1515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Roboto"/>
                <a:ea typeface="Roboto"/>
                <a:cs typeface="Roboto"/>
                <a:sym typeface="Roboto"/>
              </a:rPr>
              <a:t>Clinical Trial </a:t>
            </a:r>
            <a:r>
              <a:rPr b="1" i="1" lang="en" sz="1300">
                <a:latin typeface="Roboto"/>
                <a:ea typeface="Roboto"/>
                <a:cs typeface="Roboto"/>
                <a:sym typeface="Roboto"/>
              </a:rPr>
              <a:t>z</a:t>
            </a:r>
            <a:endParaRPr b="1" i="1" sz="1300">
              <a:latin typeface="Roboto"/>
              <a:ea typeface="Roboto"/>
              <a:cs typeface="Roboto"/>
              <a:sym typeface="Roboto"/>
            </a:endParaRPr>
          </a:p>
        </p:txBody>
      </p:sp>
      <p:sp>
        <p:nvSpPr>
          <p:cNvPr id="391" name="Google Shape;391;p41"/>
          <p:cNvSpPr txBox="1"/>
          <p:nvPr/>
        </p:nvSpPr>
        <p:spPr>
          <a:xfrm>
            <a:off x="3703525" y="260802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Matched clinical trials</a:t>
            </a:r>
            <a:endParaRPr sz="1000">
              <a:latin typeface="Roboto Medium"/>
              <a:ea typeface="Roboto Medium"/>
              <a:cs typeface="Roboto Medium"/>
              <a:sym typeface="Roboto Medium"/>
            </a:endParaRPr>
          </a:p>
        </p:txBody>
      </p:sp>
      <p:sp>
        <p:nvSpPr>
          <p:cNvPr id="392" name="Google Shape;392;p41"/>
          <p:cNvSpPr/>
          <p:nvPr/>
        </p:nvSpPr>
        <p:spPr>
          <a:xfrm>
            <a:off x="3532425" y="2688725"/>
            <a:ext cx="177300" cy="177300"/>
          </a:xfrm>
          <a:prstGeom prst="rect">
            <a:avLst/>
          </a:prstGeom>
          <a:solidFill>
            <a:srgbClr val="216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0"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Basket/Umbrella (biomarker-driven) clinical trials</a:t>
            </a:r>
            <a:endParaRPr sz="2320"/>
          </a:p>
        </p:txBody>
      </p:sp>
      <p:pic>
        <p:nvPicPr>
          <p:cNvPr id="398" name="Google Shape;398;p42"/>
          <p:cNvPicPr preferRelativeResize="0"/>
          <p:nvPr/>
        </p:nvPicPr>
        <p:blipFill rotWithShape="1">
          <a:blip r:embed="rId3">
            <a:alphaModFix/>
          </a:blip>
          <a:srcRect b="15081" l="0" r="0" t="0"/>
          <a:stretch/>
        </p:blipFill>
        <p:spPr>
          <a:xfrm>
            <a:off x="155625" y="669866"/>
            <a:ext cx="8832749" cy="3803771"/>
          </a:xfrm>
          <a:prstGeom prst="rect">
            <a:avLst/>
          </a:prstGeom>
          <a:noFill/>
          <a:ln>
            <a:noFill/>
          </a:ln>
        </p:spPr>
      </p:pic>
      <p:sp>
        <p:nvSpPr>
          <p:cNvPr id="399" name="Google Shape;399;p42"/>
          <p:cNvSpPr txBox="1"/>
          <p:nvPr/>
        </p:nvSpPr>
        <p:spPr>
          <a:xfrm>
            <a:off x="6202485" y="4844225"/>
            <a:ext cx="29121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900">
                <a:latin typeface="Roboto Light"/>
                <a:ea typeface="Roboto Light"/>
                <a:cs typeface="Roboto Light"/>
                <a:sym typeface="Roboto Light"/>
              </a:rPr>
              <a:t>Remon and Dienstmann, ESMO Open 2018</a:t>
            </a:r>
            <a:endParaRPr i="1" sz="900">
              <a:latin typeface="Roboto Light"/>
              <a:ea typeface="Roboto Light"/>
              <a:cs typeface="Roboto Light"/>
              <a:sym typeface="Roboto Light"/>
            </a:endParaRPr>
          </a:p>
        </p:txBody>
      </p:sp>
      <p:sp>
        <p:nvSpPr>
          <p:cNvPr id="400" name="Google Shape;400;p42"/>
          <p:cNvSpPr txBox="1"/>
          <p:nvPr/>
        </p:nvSpPr>
        <p:spPr>
          <a:xfrm>
            <a:off x="3797300" y="446157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active clinical trials</a:t>
            </a:r>
            <a:endParaRPr sz="1000">
              <a:latin typeface="Roboto Medium"/>
              <a:ea typeface="Roboto Medium"/>
              <a:cs typeface="Roboto Medium"/>
              <a:sym typeface="Roboto Medium"/>
            </a:endParaRPr>
          </a:p>
        </p:txBody>
      </p:sp>
      <p:sp>
        <p:nvSpPr>
          <p:cNvPr id="401" name="Google Shape;401;p42"/>
          <p:cNvSpPr txBox="1"/>
          <p:nvPr/>
        </p:nvSpPr>
        <p:spPr>
          <a:xfrm>
            <a:off x="5520950" y="446157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Matched clinical trials</a:t>
            </a:r>
            <a:endParaRPr sz="1000">
              <a:latin typeface="Roboto Medium"/>
              <a:ea typeface="Roboto Medium"/>
              <a:cs typeface="Roboto Medium"/>
              <a:sym typeface="Roboto Medium"/>
            </a:endParaRPr>
          </a:p>
        </p:txBody>
      </p:sp>
      <p:sp>
        <p:nvSpPr>
          <p:cNvPr id="402" name="Google Shape;402;p42"/>
          <p:cNvSpPr txBox="1"/>
          <p:nvPr/>
        </p:nvSpPr>
        <p:spPr>
          <a:xfrm>
            <a:off x="2003650" y="4461575"/>
            <a:ext cx="151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edium"/>
                <a:ea typeface="Roboto Medium"/>
                <a:cs typeface="Roboto Medium"/>
                <a:sym typeface="Roboto Medium"/>
              </a:rPr>
              <a:t>No actionable mutation</a:t>
            </a:r>
            <a:endParaRPr sz="1000">
              <a:latin typeface="Roboto Medium"/>
              <a:ea typeface="Roboto Medium"/>
              <a:cs typeface="Roboto Medium"/>
              <a:sym typeface="Roboto Medium"/>
            </a:endParaRPr>
          </a:p>
        </p:txBody>
      </p:sp>
      <p:sp>
        <p:nvSpPr>
          <p:cNvPr id="403" name="Google Shape;403;p42"/>
          <p:cNvSpPr/>
          <p:nvPr/>
        </p:nvSpPr>
        <p:spPr>
          <a:xfrm>
            <a:off x="1826350" y="4542275"/>
            <a:ext cx="177300" cy="177300"/>
          </a:xfrm>
          <a:prstGeom prst="rect">
            <a:avLst/>
          </a:prstGeom>
          <a:solidFill>
            <a:srgbClr val="D66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3620000" y="4542275"/>
            <a:ext cx="177300" cy="177300"/>
          </a:xfrm>
          <a:prstGeom prst="rect">
            <a:avLst/>
          </a:prstGeom>
          <a:solidFill>
            <a:srgbClr val="439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5349850" y="4542275"/>
            <a:ext cx="177300" cy="177300"/>
          </a:xfrm>
          <a:prstGeom prst="rect">
            <a:avLst/>
          </a:prstGeom>
          <a:solidFill>
            <a:srgbClr val="216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4472750" y="805307"/>
            <a:ext cx="1117200" cy="20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txBox="1"/>
          <p:nvPr/>
        </p:nvSpPr>
        <p:spPr>
          <a:xfrm>
            <a:off x="2851243" y="626790"/>
            <a:ext cx="4185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Roboto"/>
                <a:ea typeface="Roboto"/>
                <a:cs typeface="Roboto"/>
                <a:sym typeface="Roboto"/>
              </a:rPr>
              <a:t>% patients in biomarker-driven clinical trials</a:t>
            </a:r>
            <a:endParaRPr b="1" sz="1300">
              <a:latin typeface="Roboto"/>
              <a:ea typeface="Roboto"/>
              <a:cs typeface="Roboto"/>
              <a:sym typeface="Roboto"/>
            </a:endParaRPr>
          </a:p>
        </p:txBody>
      </p:sp>
      <p:sp>
        <p:nvSpPr>
          <p:cNvPr id="408" name="Google Shape;408;p42"/>
          <p:cNvSpPr txBox="1"/>
          <p:nvPr/>
        </p:nvSpPr>
        <p:spPr>
          <a:xfrm>
            <a:off x="47750" y="906350"/>
            <a:ext cx="11961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Clinical Trials</a:t>
            </a:r>
            <a:endParaRPr b="1" i="1" sz="13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0" y="0"/>
            <a:ext cx="8832000" cy="535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F5496"/>
              </a:buClr>
              <a:buSzPts val="1600"/>
              <a:buFont typeface="Calibri"/>
              <a:buNone/>
            </a:pPr>
            <a:r>
              <a:rPr lang="en"/>
              <a:t>Challenges for matching patients to therapies</a:t>
            </a:r>
            <a:endParaRPr/>
          </a:p>
        </p:txBody>
      </p:sp>
      <p:sp>
        <p:nvSpPr>
          <p:cNvPr id="415" name="Google Shape;415;p43"/>
          <p:cNvSpPr txBox="1"/>
          <p:nvPr>
            <p:ph idx="1" type="body"/>
          </p:nvPr>
        </p:nvSpPr>
        <p:spPr>
          <a:xfrm>
            <a:off x="311700" y="771475"/>
            <a:ext cx="8520600" cy="2346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Access to drugs, not enough active clinical trials</a:t>
            </a:r>
            <a:endParaRPr/>
          </a:p>
          <a:p>
            <a:pPr indent="-342900" lvl="0" marL="457200" rtl="0" algn="l">
              <a:lnSpc>
                <a:spcPct val="150000"/>
              </a:lnSpc>
              <a:spcBef>
                <a:spcPts val="0"/>
              </a:spcBef>
              <a:spcAft>
                <a:spcPts val="0"/>
              </a:spcAft>
              <a:buSzPts val="1800"/>
              <a:buChar char="●"/>
            </a:pPr>
            <a:r>
              <a:rPr lang="en"/>
              <a:t>Small sequencing panels</a:t>
            </a:r>
            <a:endParaRPr/>
          </a:p>
          <a:p>
            <a:pPr indent="-342900" lvl="0" marL="457200" rtl="0" algn="l">
              <a:lnSpc>
                <a:spcPct val="150000"/>
              </a:lnSpc>
              <a:spcBef>
                <a:spcPts val="0"/>
              </a:spcBef>
              <a:spcAft>
                <a:spcPts val="0"/>
              </a:spcAft>
              <a:buSzPts val="1800"/>
              <a:buChar char="●"/>
            </a:pPr>
            <a:r>
              <a:rPr lang="en"/>
              <a:t>Profiling usually limited to a single assay (DNA, mRNA or protein)</a:t>
            </a:r>
            <a:endParaRPr/>
          </a:p>
          <a:p>
            <a:pPr indent="-342900" lvl="0" marL="457200" rtl="0" algn="l">
              <a:lnSpc>
                <a:spcPct val="150000"/>
              </a:lnSpc>
              <a:spcBef>
                <a:spcPts val="0"/>
              </a:spcBef>
              <a:spcAft>
                <a:spcPts val="0"/>
              </a:spcAft>
              <a:buSzPts val="1800"/>
              <a:buChar char="●"/>
            </a:pPr>
            <a:r>
              <a:rPr lang="en"/>
              <a:t>Biomarkers (companion diagnostics) are usually univariate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idx="1" type="body"/>
          </p:nvPr>
        </p:nvSpPr>
        <p:spPr>
          <a:xfrm>
            <a:off x="311700" y="771475"/>
            <a:ext cx="8520600" cy="1658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Access to drugs, not enough active clinical trials</a:t>
            </a:r>
            <a:endParaRPr/>
          </a:p>
          <a:p>
            <a:pPr indent="-342900" lvl="0" marL="457200" rtl="0" algn="l">
              <a:lnSpc>
                <a:spcPct val="150000"/>
              </a:lnSpc>
              <a:spcBef>
                <a:spcPts val="0"/>
              </a:spcBef>
              <a:spcAft>
                <a:spcPts val="0"/>
              </a:spcAft>
              <a:buSzPts val="1800"/>
              <a:buChar char="●"/>
            </a:pPr>
            <a:r>
              <a:rPr lang="en"/>
              <a:t>Small sequencing panels</a:t>
            </a:r>
            <a:endParaRPr/>
          </a:p>
          <a:p>
            <a:pPr indent="-342900" lvl="0" marL="457200" rtl="0" algn="l">
              <a:lnSpc>
                <a:spcPct val="150000"/>
              </a:lnSpc>
              <a:spcBef>
                <a:spcPts val="0"/>
              </a:spcBef>
              <a:spcAft>
                <a:spcPts val="0"/>
              </a:spcAft>
              <a:buSzPts val="1800"/>
              <a:buChar char="●"/>
            </a:pPr>
            <a:r>
              <a:rPr lang="en"/>
              <a:t>Profiling usually limited to a single assay (DNA, mRNA or protein)</a:t>
            </a:r>
            <a:endParaRPr/>
          </a:p>
          <a:p>
            <a:pPr indent="-342900" lvl="0" marL="457200" rtl="0" algn="l">
              <a:lnSpc>
                <a:spcPct val="150000"/>
              </a:lnSpc>
              <a:spcBef>
                <a:spcPts val="0"/>
              </a:spcBef>
              <a:spcAft>
                <a:spcPts val="0"/>
              </a:spcAft>
              <a:buSzPts val="1800"/>
              <a:buChar char="●"/>
            </a:pPr>
            <a:r>
              <a:rPr lang="en"/>
              <a:t>Biomarkers (companion diagnostics) are usually univariate</a:t>
            </a:r>
            <a:endParaRPr/>
          </a:p>
          <a:p>
            <a:pPr indent="-342900" lvl="0" marL="457200" rtl="0" algn="l">
              <a:lnSpc>
                <a:spcPct val="150000"/>
              </a:lnSpc>
              <a:spcBef>
                <a:spcPts val="0"/>
              </a:spcBef>
              <a:spcAft>
                <a:spcPts val="0"/>
              </a:spcAft>
              <a:buClr>
                <a:srgbClr val="E25026"/>
              </a:buClr>
              <a:buSzPts val="1800"/>
              <a:buFont typeface="Roboto"/>
              <a:buChar char="●"/>
            </a:pPr>
            <a:r>
              <a:rPr b="1" lang="en">
                <a:solidFill>
                  <a:srgbClr val="E25026"/>
                </a:solidFill>
                <a:latin typeface="Roboto"/>
                <a:ea typeface="Roboto"/>
                <a:cs typeface="Roboto"/>
                <a:sym typeface="Roboto"/>
              </a:rPr>
              <a:t>Very few known gene-drug associations (biomarkers)</a:t>
            </a:r>
            <a:endParaRPr b="1">
              <a:solidFill>
                <a:srgbClr val="E25026"/>
              </a:solidFill>
              <a:latin typeface="Roboto"/>
              <a:ea typeface="Roboto"/>
              <a:cs typeface="Roboto"/>
              <a:sym typeface="Roboto"/>
            </a:endParaRPr>
          </a:p>
        </p:txBody>
      </p:sp>
      <p:sp>
        <p:nvSpPr>
          <p:cNvPr id="421" name="Google Shape;421;p44"/>
          <p:cNvSpPr/>
          <p:nvPr/>
        </p:nvSpPr>
        <p:spPr>
          <a:xfrm>
            <a:off x="634050" y="2997475"/>
            <a:ext cx="8083800" cy="11706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834825" y="3058000"/>
            <a:ext cx="7290300" cy="111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rgbClr val="00A2E0"/>
                </a:solidFill>
                <a:latin typeface="Poppins SemiBold"/>
                <a:ea typeface="Poppins SemiBold"/>
                <a:cs typeface="Poppins SemiBold"/>
                <a:sym typeface="Poppins SemiBold"/>
              </a:rPr>
              <a:t>We barely scratched the surface!</a:t>
            </a:r>
            <a:endParaRPr sz="1800">
              <a:solidFill>
                <a:srgbClr val="00A2E0"/>
              </a:solidFill>
              <a:latin typeface="Poppins SemiBold"/>
              <a:ea typeface="Poppins SemiBold"/>
              <a:cs typeface="Poppins SemiBold"/>
              <a:sym typeface="Poppins SemiBold"/>
            </a:endParaRPr>
          </a:p>
          <a:p>
            <a:pPr indent="0" lvl="0" marL="0" marR="0" rtl="0" algn="l">
              <a:spcBef>
                <a:spcPts val="1000"/>
              </a:spcBef>
              <a:spcAft>
                <a:spcPts val="0"/>
              </a:spcAft>
              <a:buNone/>
            </a:pPr>
            <a:r>
              <a:rPr lang="en" sz="1700">
                <a:solidFill>
                  <a:srgbClr val="231F20"/>
                </a:solidFill>
                <a:latin typeface="Roboto Light"/>
                <a:ea typeface="Roboto Light"/>
                <a:cs typeface="Roboto Light"/>
                <a:sym typeface="Roboto Light"/>
              </a:rPr>
              <a:t>Only </a:t>
            </a:r>
            <a:r>
              <a:rPr b="1" lang="en" sz="1700">
                <a:solidFill>
                  <a:srgbClr val="E25026"/>
                </a:solidFill>
                <a:latin typeface="Roboto"/>
                <a:ea typeface="Roboto"/>
                <a:cs typeface="Roboto"/>
                <a:sym typeface="Roboto"/>
              </a:rPr>
              <a:t>156</a:t>
            </a:r>
            <a:r>
              <a:rPr lang="en" sz="1700">
                <a:solidFill>
                  <a:srgbClr val="231F20"/>
                </a:solidFill>
                <a:latin typeface="Roboto Light"/>
                <a:ea typeface="Roboto Light"/>
                <a:cs typeface="Roboto Light"/>
                <a:sym typeface="Roboto Light"/>
              </a:rPr>
              <a:t> out of ~26,000 genes have been associated with drug response</a:t>
            </a:r>
            <a:endParaRPr sz="1700">
              <a:solidFill>
                <a:srgbClr val="231F20"/>
              </a:solidFill>
              <a:latin typeface="Roboto Light"/>
              <a:ea typeface="Roboto Light"/>
              <a:cs typeface="Roboto Light"/>
              <a:sym typeface="Roboto Light"/>
            </a:endParaRPr>
          </a:p>
          <a:p>
            <a:pPr indent="0" lvl="0" marL="0" marR="0" rtl="0" algn="l">
              <a:spcBef>
                <a:spcPts val="0"/>
              </a:spcBef>
              <a:spcAft>
                <a:spcPts val="0"/>
              </a:spcAft>
              <a:buNone/>
            </a:pPr>
            <a:r>
              <a:rPr lang="en" sz="1700">
                <a:solidFill>
                  <a:srgbClr val="231F20"/>
                </a:solidFill>
                <a:latin typeface="Roboto Light"/>
                <a:ea typeface="Roboto Light"/>
                <a:cs typeface="Roboto Light"/>
                <a:sym typeface="Roboto Light"/>
              </a:rPr>
              <a:t>Only </a:t>
            </a:r>
            <a:r>
              <a:rPr b="1" lang="en" sz="1700">
                <a:solidFill>
                  <a:srgbClr val="E25026"/>
                </a:solidFill>
                <a:latin typeface="Roboto"/>
                <a:ea typeface="Roboto"/>
                <a:cs typeface="Roboto"/>
                <a:sym typeface="Roboto"/>
              </a:rPr>
              <a:t>100</a:t>
            </a:r>
            <a:r>
              <a:rPr lang="en" sz="1700">
                <a:solidFill>
                  <a:srgbClr val="231F20"/>
                </a:solidFill>
                <a:latin typeface="Roboto Light"/>
                <a:ea typeface="Roboto Light"/>
                <a:cs typeface="Roboto Light"/>
                <a:sym typeface="Roboto Light"/>
              </a:rPr>
              <a:t> drugs out of ~620 anticancer drugs have an associated biomarker</a:t>
            </a:r>
            <a:endParaRPr sz="1700">
              <a:solidFill>
                <a:srgbClr val="231F20"/>
              </a:solidFill>
              <a:latin typeface="Roboto Light"/>
              <a:ea typeface="Roboto Light"/>
              <a:cs typeface="Roboto Light"/>
              <a:sym typeface="Roboto Light"/>
            </a:endParaRPr>
          </a:p>
        </p:txBody>
      </p:sp>
      <p:pic>
        <p:nvPicPr>
          <p:cNvPr id="423" name="Google Shape;423;p44"/>
          <p:cNvPicPr preferRelativeResize="0"/>
          <p:nvPr/>
        </p:nvPicPr>
        <p:blipFill>
          <a:blip r:embed="rId3">
            <a:alphaModFix/>
          </a:blip>
          <a:stretch>
            <a:fillRect/>
          </a:stretch>
        </p:blipFill>
        <p:spPr>
          <a:xfrm>
            <a:off x="7372917" y="3067284"/>
            <a:ext cx="1156299" cy="263498"/>
          </a:xfrm>
          <a:prstGeom prst="rect">
            <a:avLst/>
          </a:prstGeom>
          <a:noFill/>
          <a:ln>
            <a:noFill/>
          </a:ln>
        </p:spPr>
      </p:pic>
      <p:sp>
        <p:nvSpPr>
          <p:cNvPr id="424" name="Google Shape;424;p44"/>
          <p:cNvSpPr txBox="1"/>
          <p:nvPr>
            <p:ph type="title"/>
          </p:nvPr>
        </p:nvSpPr>
        <p:spPr>
          <a:xfrm>
            <a:off x="0" y="0"/>
            <a:ext cx="8832000" cy="535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F5496"/>
              </a:buClr>
              <a:buSzPts val="1600"/>
              <a:buFont typeface="Calibri"/>
              <a:buNone/>
            </a:pPr>
            <a:r>
              <a:rPr lang="en"/>
              <a:t>Challenges for matching patients to therapies</a:t>
            </a:r>
            <a:endParaRPr/>
          </a:p>
        </p:txBody>
      </p:sp>
      <p:grpSp>
        <p:nvGrpSpPr>
          <p:cNvPr id="425" name="Google Shape;425;p44"/>
          <p:cNvGrpSpPr/>
          <p:nvPr/>
        </p:nvGrpSpPr>
        <p:grpSpPr>
          <a:xfrm>
            <a:off x="1893575" y="4506175"/>
            <a:ext cx="5564750" cy="492600"/>
            <a:chOff x="1825425" y="4506175"/>
            <a:chExt cx="5564750" cy="492600"/>
          </a:xfrm>
        </p:grpSpPr>
        <p:sp>
          <p:nvSpPr>
            <p:cNvPr id="426" name="Google Shape;426;p44"/>
            <p:cNvSpPr/>
            <p:nvPr/>
          </p:nvSpPr>
          <p:spPr>
            <a:xfrm>
              <a:off x="1825425" y="4591225"/>
              <a:ext cx="445200" cy="322500"/>
            </a:xfrm>
            <a:prstGeom prst="rightArrow">
              <a:avLst>
                <a:gd fmla="val 50000" name="adj1"/>
                <a:gd fmla="val 50000" name="adj2"/>
              </a:avLst>
            </a:prstGeom>
            <a:solidFill>
              <a:srgbClr val="EA4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4849"/>
                </a:solidFill>
              </a:endParaRPr>
            </a:p>
          </p:txBody>
        </p:sp>
        <p:sp>
          <p:nvSpPr>
            <p:cNvPr id="427" name="Google Shape;427;p44"/>
            <p:cNvSpPr txBox="1"/>
            <p:nvPr/>
          </p:nvSpPr>
          <p:spPr>
            <a:xfrm>
              <a:off x="2327075" y="4506175"/>
              <a:ext cx="506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solidFill>
                    <a:srgbClr val="EA4849"/>
                  </a:solidFill>
                </a:rPr>
                <a:t>Multi-omics predictors of drug response</a:t>
              </a:r>
              <a:endParaRPr b="1" i="1" sz="2000">
                <a:solidFill>
                  <a:srgbClr val="EA4849"/>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p:nvPr/>
        </p:nvSpPr>
        <p:spPr>
          <a:xfrm>
            <a:off x="6136638" y="1961447"/>
            <a:ext cx="1424700" cy="1460100"/>
          </a:xfrm>
          <a:prstGeom prst="ellipse">
            <a:avLst/>
          </a:prstGeom>
          <a:noFill/>
          <a:ln cap="flat" cmpd="sng" w="28575">
            <a:solidFill>
              <a:srgbClr val="00A2E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latin typeface="Roboto"/>
              <a:ea typeface="Roboto"/>
              <a:cs typeface="Roboto"/>
              <a:sym typeface="Roboto"/>
            </a:endParaRPr>
          </a:p>
        </p:txBody>
      </p:sp>
      <p:sp>
        <p:nvSpPr>
          <p:cNvPr id="433" name="Google Shape;433;p45"/>
          <p:cNvSpPr/>
          <p:nvPr/>
        </p:nvSpPr>
        <p:spPr>
          <a:xfrm>
            <a:off x="794317" y="2016956"/>
            <a:ext cx="1424700" cy="1462200"/>
          </a:xfrm>
          <a:prstGeom prst="ellipse">
            <a:avLst/>
          </a:prstGeom>
          <a:noFill/>
          <a:ln cap="flat" cmpd="sng" w="28575">
            <a:solidFill>
              <a:srgbClr val="E250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Roboto"/>
              <a:ea typeface="Roboto"/>
              <a:cs typeface="Roboto"/>
              <a:sym typeface="Roboto"/>
            </a:endParaRPr>
          </a:p>
        </p:txBody>
      </p:sp>
      <p:cxnSp>
        <p:nvCxnSpPr>
          <p:cNvPr id="434" name="Google Shape;434;p45"/>
          <p:cNvCxnSpPr/>
          <p:nvPr/>
        </p:nvCxnSpPr>
        <p:spPr>
          <a:xfrm>
            <a:off x="591525" y="1465650"/>
            <a:ext cx="8033100" cy="6600"/>
          </a:xfrm>
          <a:prstGeom prst="straightConnector1">
            <a:avLst/>
          </a:prstGeom>
          <a:noFill/>
          <a:ln cap="flat" cmpd="sng" w="19050">
            <a:solidFill>
              <a:srgbClr val="222222"/>
            </a:solidFill>
            <a:prstDash val="solid"/>
            <a:round/>
            <a:headEnd len="sm" w="sm" type="none"/>
            <a:tailEnd len="sm" w="sm" type="none"/>
          </a:ln>
        </p:spPr>
      </p:cxnSp>
      <p:pic>
        <p:nvPicPr>
          <p:cNvPr id="435" name="Google Shape;435;p45"/>
          <p:cNvPicPr preferRelativeResize="0"/>
          <p:nvPr/>
        </p:nvPicPr>
        <p:blipFill rotWithShape="1">
          <a:blip r:embed="rId3">
            <a:alphaModFix/>
          </a:blip>
          <a:srcRect b="0" l="0" r="0" t="0"/>
          <a:stretch/>
        </p:blipFill>
        <p:spPr>
          <a:xfrm>
            <a:off x="835740" y="2046180"/>
            <a:ext cx="1358873" cy="1401835"/>
          </a:xfrm>
          <a:prstGeom prst="rect">
            <a:avLst/>
          </a:prstGeom>
          <a:noFill/>
          <a:ln>
            <a:noFill/>
          </a:ln>
        </p:spPr>
      </p:pic>
      <p:grpSp>
        <p:nvGrpSpPr>
          <p:cNvPr id="436" name="Google Shape;436;p45"/>
          <p:cNvGrpSpPr/>
          <p:nvPr/>
        </p:nvGrpSpPr>
        <p:grpSpPr>
          <a:xfrm>
            <a:off x="1387663" y="1353338"/>
            <a:ext cx="225185" cy="663693"/>
            <a:chOff x="1748737" y="1521345"/>
            <a:chExt cx="198000" cy="569400"/>
          </a:xfrm>
        </p:grpSpPr>
        <p:cxnSp>
          <p:nvCxnSpPr>
            <p:cNvPr id="437" name="Google Shape;437;p45"/>
            <p:cNvCxnSpPr>
              <a:stCxn id="438" idx="0"/>
              <a:endCxn id="433" idx="0"/>
            </p:cNvCxnSpPr>
            <p:nvPr/>
          </p:nvCxnSpPr>
          <p:spPr>
            <a:xfrm>
              <a:off x="1847737" y="1719345"/>
              <a:ext cx="5700" cy="371400"/>
            </a:xfrm>
            <a:prstGeom prst="straightConnector1">
              <a:avLst/>
            </a:prstGeom>
            <a:noFill/>
            <a:ln cap="flat" cmpd="sng" w="28575">
              <a:solidFill>
                <a:srgbClr val="E25026"/>
              </a:solidFill>
              <a:prstDash val="solid"/>
              <a:round/>
              <a:headEnd len="sm" w="sm" type="none"/>
              <a:tailEnd len="sm" w="sm" type="none"/>
            </a:ln>
          </p:spPr>
        </p:cxnSp>
        <p:sp>
          <p:nvSpPr>
            <p:cNvPr id="438" name="Google Shape;438;p45"/>
            <p:cNvSpPr/>
            <p:nvPr/>
          </p:nvSpPr>
          <p:spPr>
            <a:xfrm rot="10800000">
              <a:off x="1748737" y="1521345"/>
              <a:ext cx="198000" cy="1980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439" name="Google Shape;439;p45"/>
          <p:cNvCxnSpPr/>
          <p:nvPr/>
        </p:nvCxnSpPr>
        <p:spPr>
          <a:xfrm flipH="1">
            <a:off x="2629700" y="903350"/>
            <a:ext cx="15000" cy="3039300"/>
          </a:xfrm>
          <a:prstGeom prst="straightConnector1">
            <a:avLst/>
          </a:prstGeom>
          <a:noFill/>
          <a:ln cap="flat" cmpd="sng" w="19050">
            <a:solidFill>
              <a:srgbClr val="222222"/>
            </a:solidFill>
            <a:prstDash val="dot"/>
            <a:round/>
            <a:headEnd len="sm" w="sm" type="none"/>
            <a:tailEnd len="sm" w="sm" type="none"/>
          </a:ln>
        </p:spPr>
      </p:cxnSp>
      <p:sp>
        <p:nvSpPr>
          <p:cNvPr id="440" name="Google Shape;440;p45"/>
          <p:cNvSpPr txBox="1"/>
          <p:nvPr/>
        </p:nvSpPr>
        <p:spPr>
          <a:xfrm>
            <a:off x="2842789" y="3525493"/>
            <a:ext cx="1818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Mouse Model</a:t>
            </a:r>
            <a:endParaRPr sz="1600">
              <a:latin typeface="Roboto"/>
              <a:ea typeface="Roboto"/>
              <a:cs typeface="Roboto"/>
              <a:sym typeface="Roboto"/>
            </a:endParaRPr>
          </a:p>
        </p:txBody>
      </p:sp>
      <p:sp>
        <p:nvSpPr>
          <p:cNvPr id="441" name="Google Shape;441;p45"/>
          <p:cNvSpPr txBox="1"/>
          <p:nvPr/>
        </p:nvSpPr>
        <p:spPr>
          <a:xfrm>
            <a:off x="4655594" y="3525493"/>
            <a:ext cx="1313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Organoid</a:t>
            </a:r>
            <a:endParaRPr sz="1600">
              <a:latin typeface="Roboto"/>
              <a:ea typeface="Roboto"/>
              <a:cs typeface="Roboto"/>
              <a:sym typeface="Roboto"/>
            </a:endParaRPr>
          </a:p>
        </p:txBody>
      </p:sp>
      <p:pic>
        <p:nvPicPr>
          <p:cNvPr id="442" name="Google Shape;442;p45"/>
          <p:cNvPicPr preferRelativeResize="0"/>
          <p:nvPr/>
        </p:nvPicPr>
        <p:blipFill rotWithShape="1">
          <a:blip r:embed="rId4">
            <a:alphaModFix/>
          </a:blip>
          <a:srcRect b="10778" l="0" r="-2891" t="0"/>
          <a:stretch/>
        </p:blipFill>
        <p:spPr>
          <a:xfrm rot="5400000">
            <a:off x="6099090" y="2019966"/>
            <a:ext cx="1541086" cy="1412109"/>
          </a:xfrm>
          <a:prstGeom prst="rect">
            <a:avLst/>
          </a:prstGeom>
          <a:noFill/>
          <a:ln>
            <a:noFill/>
          </a:ln>
        </p:spPr>
      </p:pic>
      <p:sp>
        <p:nvSpPr>
          <p:cNvPr id="443" name="Google Shape;443;p45"/>
          <p:cNvSpPr txBox="1"/>
          <p:nvPr/>
        </p:nvSpPr>
        <p:spPr>
          <a:xfrm>
            <a:off x="992101" y="3525493"/>
            <a:ext cx="1046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lang="en" sz="1600">
                <a:solidFill>
                  <a:srgbClr val="E25026"/>
                </a:solidFill>
                <a:latin typeface="Roboto"/>
                <a:ea typeface="Roboto"/>
                <a:cs typeface="Roboto"/>
                <a:sym typeface="Roboto"/>
              </a:rPr>
              <a:t>Patient</a:t>
            </a:r>
            <a:endParaRPr b="1" sz="1600">
              <a:solidFill>
                <a:srgbClr val="E25026"/>
              </a:solidFill>
              <a:latin typeface="Roboto"/>
              <a:ea typeface="Roboto"/>
              <a:cs typeface="Roboto"/>
              <a:sym typeface="Roboto"/>
            </a:endParaRPr>
          </a:p>
        </p:txBody>
      </p:sp>
      <p:sp>
        <p:nvSpPr>
          <p:cNvPr id="444" name="Google Shape;444;p45"/>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materials for biomarker discovery</a:t>
            </a:r>
            <a:endParaRPr/>
          </a:p>
        </p:txBody>
      </p:sp>
      <p:sp>
        <p:nvSpPr>
          <p:cNvPr id="445" name="Google Shape;445;p45"/>
          <p:cNvSpPr/>
          <p:nvPr/>
        </p:nvSpPr>
        <p:spPr>
          <a:xfrm>
            <a:off x="1341751" y="4319622"/>
            <a:ext cx="6443700" cy="345000"/>
          </a:xfrm>
          <a:prstGeom prst="rtTriangle">
            <a:avLst/>
          </a:prstGeom>
          <a:gradFill>
            <a:gsLst>
              <a:gs pos="0">
                <a:srgbClr val="F5D0D0"/>
              </a:gs>
              <a:gs pos="100000">
                <a:srgbClr val="E25026"/>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rot="10800000">
            <a:off x="1227149" y="4277128"/>
            <a:ext cx="6575100" cy="345000"/>
          </a:xfrm>
          <a:prstGeom prst="rtTriangle">
            <a:avLst/>
          </a:prstGeom>
          <a:gradFill>
            <a:gsLst>
              <a:gs pos="0">
                <a:srgbClr val="DFE9FB"/>
              </a:gs>
              <a:gs pos="100000">
                <a:srgbClr val="00A2E0"/>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txBox="1"/>
          <p:nvPr/>
        </p:nvSpPr>
        <p:spPr>
          <a:xfrm>
            <a:off x="449775" y="4162324"/>
            <a:ext cx="842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E25026"/>
                </a:solidFill>
                <a:latin typeface="Roboto"/>
                <a:ea typeface="Roboto"/>
                <a:cs typeface="Roboto"/>
                <a:sym typeface="Roboto"/>
              </a:rPr>
              <a:t>Cost / Time</a:t>
            </a:r>
            <a:endParaRPr b="1">
              <a:solidFill>
                <a:srgbClr val="E25026"/>
              </a:solidFill>
              <a:latin typeface="Roboto"/>
              <a:ea typeface="Roboto"/>
              <a:cs typeface="Roboto"/>
              <a:sym typeface="Roboto"/>
            </a:endParaRPr>
          </a:p>
        </p:txBody>
      </p:sp>
      <p:sp>
        <p:nvSpPr>
          <p:cNvPr id="448" name="Google Shape;448;p45"/>
          <p:cNvSpPr txBox="1"/>
          <p:nvPr/>
        </p:nvSpPr>
        <p:spPr>
          <a:xfrm>
            <a:off x="7835323" y="4162324"/>
            <a:ext cx="80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A2E0"/>
                </a:solidFill>
                <a:latin typeface="Roboto"/>
                <a:ea typeface="Roboto"/>
                <a:cs typeface="Roboto"/>
                <a:sym typeface="Roboto"/>
              </a:rPr>
              <a:t>Sample size</a:t>
            </a:r>
            <a:endParaRPr b="1">
              <a:solidFill>
                <a:srgbClr val="3C78D8"/>
              </a:solidFill>
            </a:endParaRPr>
          </a:p>
        </p:txBody>
      </p:sp>
      <p:sp>
        <p:nvSpPr>
          <p:cNvPr id="449" name="Google Shape;449;p45"/>
          <p:cNvSpPr txBox="1"/>
          <p:nvPr/>
        </p:nvSpPr>
        <p:spPr>
          <a:xfrm>
            <a:off x="6242536" y="3525493"/>
            <a:ext cx="1254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i="0" lang="en" sz="1600" u="none" cap="none" strike="noStrike">
                <a:solidFill>
                  <a:srgbClr val="00A2E0"/>
                </a:solidFill>
                <a:latin typeface="Roboto"/>
                <a:ea typeface="Roboto"/>
                <a:cs typeface="Roboto"/>
                <a:sym typeface="Roboto"/>
              </a:rPr>
              <a:t>Cell Line</a:t>
            </a:r>
            <a:endParaRPr b="1" sz="1600">
              <a:solidFill>
                <a:srgbClr val="00A2E0"/>
              </a:solidFill>
              <a:latin typeface="Roboto"/>
              <a:ea typeface="Roboto"/>
              <a:cs typeface="Roboto"/>
              <a:sym typeface="Roboto"/>
            </a:endParaRPr>
          </a:p>
        </p:txBody>
      </p:sp>
      <p:sp>
        <p:nvSpPr>
          <p:cNvPr id="450" name="Google Shape;450;p45"/>
          <p:cNvSpPr txBox="1"/>
          <p:nvPr>
            <p:ph idx="1" type="body"/>
          </p:nvPr>
        </p:nvSpPr>
        <p:spPr>
          <a:xfrm>
            <a:off x="3669475" y="836950"/>
            <a:ext cx="32226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Preclinical model systems</a:t>
            </a:r>
            <a:endParaRPr/>
          </a:p>
        </p:txBody>
      </p:sp>
      <p:cxnSp>
        <p:nvCxnSpPr>
          <p:cNvPr id="451" name="Google Shape;451;p45"/>
          <p:cNvCxnSpPr/>
          <p:nvPr/>
        </p:nvCxnSpPr>
        <p:spPr>
          <a:xfrm>
            <a:off x="3740089"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452" name="Google Shape;452;p45"/>
          <p:cNvSpPr/>
          <p:nvPr/>
        </p:nvSpPr>
        <p:spPr>
          <a:xfrm rot="10800000">
            <a:off x="3627380"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53" name="Google Shape;453;p45"/>
          <p:cNvCxnSpPr/>
          <p:nvPr/>
        </p:nvCxnSpPr>
        <p:spPr>
          <a:xfrm>
            <a:off x="5279150"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454" name="Google Shape;454;p45"/>
          <p:cNvSpPr/>
          <p:nvPr/>
        </p:nvSpPr>
        <p:spPr>
          <a:xfrm rot="10800000">
            <a:off x="5166442"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55" name="Google Shape;455;p45"/>
          <p:cNvCxnSpPr>
            <a:stCxn id="456" idx="0"/>
            <a:endCxn id="442" idx="1"/>
          </p:cNvCxnSpPr>
          <p:nvPr/>
        </p:nvCxnSpPr>
        <p:spPr>
          <a:xfrm>
            <a:off x="6869570" y="1584188"/>
            <a:ext cx="0" cy="371400"/>
          </a:xfrm>
          <a:prstGeom prst="straightConnector1">
            <a:avLst/>
          </a:prstGeom>
          <a:noFill/>
          <a:ln cap="flat" cmpd="sng" w="28575">
            <a:solidFill>
              <a:srgbClr val="00A2E0"/>
            </a:solidFill>
            <a:prstDash val="solid"/>
            <a:round/>
            <a:headEnd len="sm" w="sm" type="none"/>
            <a:tailEnd len="sm" w="sm" type="none"/>
          </a:ln>
        </p:spPr>
      </p:cxnSp>
      <p:sp>
        <p:nvSpPr>
          <p:cNvPr id="456" name="Google Shape;456;p45"/>
          <p:cNvSpPr/>
          <p:nvPr/>
        </p:nvSpPr>
        <p:spPr>
          <a:xfrm rot="10800000">
            <a:off x="6756920" y="1353488"/>
            <a:ext cx="225300" cy="230700"/>
          </a:xfrm>
          <a:prstGeom prst="ellipse">
            <a:avLst/>
          </a:prstGeom>
          <a:solidFill>
            <a:srgbClr val="FFFFFF"/>
          </a:solidFill>
          <a:ln cap="flat" cmpd="sng" w="28575">
            <a:solidFill>
              <a:srgbClr val="00A2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457" name="Google Shape;457;p45"/>
          <p:cNvPicPr preferRelativeResize="0"/>
          <p:nvPr/>
        </p:nvPicPr>
        <p:blipFill rotWithShape="1">
          <a:blip r:embed="rId5">
            <a:alphaModFix/>
          </a:blip>
          <a:srcRect b="0" l="0" r="0" t="0"/>
          <a:stretch/>
        </p:blipFill>
        <p:spPr>
          <a:xfrm>
            <a:off x="3072403" y="2051138"/>
            <a:ext cx="1359284" cy="1351561"/>
          </a:xfrm>
          <a:prstGeom prst="rect">
            <a:avLst/>
          </a:prstGeom>
          <a:noFill/>
          <a:ln>
            <a:noFill/>
          </a:ln>
        </p:spPr>
      </p:pic>
      <p:sp>
        <p:nvSpPr>
          <p:cNvPr id="458" name="Google Shape;458;p45"/>
          <p:cNvSpPr/>
          <p:nvPr/>
        </p:nvSpPr>
        <p:spPr>
          <a:xfrm>
            <a:off x="4632557" y="2060330"/>
            <a:ext cx="1359300" cy="1392900"/>
          </a:xfrm>
          <a:prstGeom prst="ellipse">
            <a:avLst/>
          </a:prstGeom>
          <a:blipFill rotWithShape="1">
            <a:blip r:embed="rId6">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p:nvPr/>
        </p:nvSpPr>
        <p:spPr>
          <a:xfrm>
            <a:off x="6136638" y="1961447"/>
            <a:ext cx="1424700" cy="1460100"/>
          </a:xfrm>
          <a:prstGeom prst="ellipse">
            <a:avLst/>
          </a:prstGeom>
          <a:noFill/>
          <a:ln cap="flat" cmpd="sng" w="28575">
            <a:solidFill>
              <a:srgbClr val="00A2E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latin typeface="Roboto"/>
              <a:ea typeface="Roboto"/>
              <a:cs typeface="Roboto"/>
              <a:sym typeface="Roboto"/>
            </a:endParaRPr>
          </a:p>
        </p:txBody>
      </p:sp>
      <p:sp>
        <p:nvSpPr>
          <p:cNvPr id="464" name="Google Shape;464;p46"/>
          <p:cNvSpPr/>
          <p:nvPr/>
        </p:nvSpPr>
        <p:spPr>
          <a:xfrm>
            <a:off x="794317" y="2016956"/>
            <a:ext cx="1424700" cy="1462200"/>
          </a:xfrm>
          <a:prstGeom prst="ellipse">
            <a:avLst/>
          </a:prstGeom>
          <a:noFill/>
          <a:ln cap="flat" cmpd="sng" w="28575">
            <a:solidFill>
              <a:srgbClr val="E250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Roboto"/>
              <a:ea typeface="Roboto"/>
              <a:cs typeface="Roboto"/>
              <a:sym typeface="Roboto"/>
            </a:endParaRPr>
          </a:p>
        </p:txBody>
      </p:sp>
      <p:cxnSp>
        <p:nvCxnSpPr>
          <p:cNvPr id="465" name="Google Shape;465;p46"/>
          <p:cNvCxnSpPr/>
          <p:nvPr/>
        </p:nvCxnSpPr>
        <p:spPr>
          <a:xfrm>
            <a:off x="591525" y="1465650"/>
            <a:ext cx="8033100" cy="6600"/>
          </a:xfrm>
          <a:prstGeom prst="straightConnector1">
            <a:avLst/>
          </a:prstGeom>
          <a:noFill/>
          <a:ln cap="flat" cmpd="sng" w="19050">
            <a:solidFill>
              <a:srgbClr val="222222"/>
            </a:solidFill>
            <a:prstDash val="solid"/>
            <a:round/>
            <a:headEnd len="sm" w="sm" type="none"/>
            <a:tailEnd len="sm" w="sm" type="none"/>
          </a:ln>
        </p:spPr>
      </p:cxnSp>
      <p:pic>
        <p:nvPicPr>
          <p:cNvPr id="466" name="Google Shape;466;p46"/>
          <p:cNvPicPr preferRelativeResize="0"/>
          <p:nvPr/>
        </p:nvPicPr>
        <p:blipFill rotWithShape="1">
          <a:blip r:embed="rId3">
            <a:alphaModFix/>
          </a:blip>
          <a:srcRect b="0" l="0" r="0" t="0"/>
          <a:stretch/>
        </p:blipFill>
        <p:spPr>
          <a:xfrm>
            <a:off x="835740" y="2046180"/>
            <a:ext cx="1358873" cy="1401835"/>
          </a:xfrm>
          <a:prstGeom prst="rect">
            <a:avLst/>
          </a:prstGeom>
          <a:noFill/>
          <a:ln>
            <a:noFill/>
          </a:ln>
        </p:spPr>
      </p:pic>
      <p:grpSp>
        <p:nvGrpSpPr>
          <p:cNvPr id="467" name="Google Shape;467;p46"/>
          <p:cNvGrpSpPr/>
          <p:nvPr/>
        </p:nvGrpSpPr>
        <p:grpSpPr>
          <a:xfrm>
            <a:off x="1387663" y="1353338"/>
            <a:ext cx="225185" cy="663693"/>
            <a:chOff x="1748737" y="1521345"/>
            <a:chExt cx="198000" cy="569400"/>
          </a:xfrm>
        </p:grpSpPr>
        <p:cxnSp>
          <p:nvCxnSpPr>
            <p:cNvPr id="468" name="Google Shape;468;p46"/>
            <p:cNvCxnSpPr>
              <a:stCxn id="469" idx="0"/>
              <a:endCxn id="464" idx="0"/>
            </p:cNvCxnSpPr>
            <p:nvPr/>
          </p:nvCxnSpPr>
          <p:spPr>
            <a:xfrm>
              <a:off x="1847737" y="1719345"/>
              <a:ext cx="5700" cy="371400"/>
            </a:xfrm>
            <a:prstGeom prst="straightConnector1">
              <a:avLst/>
            </a:prstGeom>
            <a:noFill/>
            <a:ln cap="flat" cmpd="sng" w="28575">
              <a:solidFill>
                <a:srgbClr val="E25026"/>
              </a:solidFill>
              <a:prstDash val="solid"/>
              <a:round/>
              <a:headEnd len="sm" w="sm" type="none"/>
              <a:tailEnd len="sm" w="sm" type="none"/>
            </a:ln>
          </p:spPr>
        </p:cxnSp>
        <p:sp>
          <p:nvSpPr>
            <p:cNvPr id="469" name="Google Shape;469;p46"/>
            <p:cNvSpPr/>
            <p:nvPr/>
          </p:nvSpPr>
          <p:spPr>
            <a:xfrm rot="10800000">
              <a:off x="1748737" y="1521345"/>
              <a:ext cx="198000" cy="1980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470" name="Google Shape;470;p46"/>
          <p:cNvCxnSpPr/>
          <p:nvPr/>
        </p:nvCxnSpPr>
        <p:spPr>
          <a:xfrm flipH="1">
            <a:off x="2629700" y="903350"/>
            <a:ext cx="15000" cy="3039300"/>
          </a:xfrm>
          <a:prstGeom prst="straightConnector1">
            <a:avLst/>
          </a:prstGeom>
          <a:noFill/>
          <a:ln cap="flat" cmpd="sng" w="19050">
            <a:solidFill>
              <a:srgbClr val="222222"/>
            </a:solidFill>
            <a:prstDash val="dot"/>
            <a:round/>
            <a:headEnd len="sm" w="sm" type="none"/>
            <a:tailEnd len="sm" w="sm" type="none"/>
          </a:ln>
        </p:spPr>
      </p:cxnSp>
      <p:sp>
        <p:nvSpPr>
          <p:cNvPr id="471" name="Google Shape;471;p46"/>
          <p:cNvSpPr txBox="1"/>
          <p:nvPr/>
        </p:nvSpPr>
        <p:spPr>
          <a:xfrm>
            <a:off x="2842789" y="3525493"/>
            <a:ext cx="1818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Mouse Model</a:t>
            </a:r>
            <a:endParaRPr sz="1600">
              <a:latin typeface="Roboto"/>
              <a:ea typeface="Roboto"/>
              <a:cs typeface="Roboto"/>
              <a:sym typeface="Roboto"/>
            </a:endParaRPr>
          </a:p>
        </p:txBody>
      </p:sp>
      <p:sp>
        <p:nvSpPr>
          <p:cNvPr id="472" name="Google Shape;472;p46"/>
          <p:cNvSpPr txBox="1"/>
          <p:nvPr/>
        </p:nvSpPr>
        <p:spPr>
          <a:xfrm>
            <a:off x="4655594" y="3525493"/>
            <a:ext cx="1313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Organoid</a:t>
            </a:r>
            <a:endParaRPr sz="1600">
              <a:latin typeface="Roboto"/>
              <a:ea typeface="Roboto"/>
              <a:cs typeface="Roboto"/>
              <a:sym typeface="Roboto"/>
            </a:endParaRPr>
          </a:p>
        </p:txBody>
      </p:sp>
      <p:pic>
        <p:nvPicPr>
          <p:cNvPr id="473" name="Google Shape;473;p46"/>
          <p:cNvPicPr preferRelativeResize="0"/>
          <p:nvPr/>
        </p:nvPicPr>
        <p:blipFill rotWithShape="1">
          <a:blip r:embed="rId4">
            <a:alphaModFix/>
          </a:blip>
          <a:srcRect b="10778" l="0" r="-2891" t="0"/>
          <a:stretch/>
        </p:blipFill>
        <p:spPr>
          <a:xfrm rot="5400000">
            <a:off x="6099090" y="2019966"/>
            <a:ext cx="1541086" cy="1412109"/>
          </a:xfrm>
          <a:prstGeom prst="rect">
            <a:avLst/>
          </a:prstGeom>
          <a:noFill/>
          <a:ln>
            <a:noFill/>
          </a:ln>
        </p:spPr>
      </p:pic>
      <p:sp>
        <p:nvSpPr>
          <p:cNvPr id="474" name="Google Shape;474;p46"/>
          <p:cNvSpPr txBox="1"/>
          <p:nvPr/>
        </p:nvSpPr>
        <p:spPr>
          <a:xfrm>
            <a:off x="992101" y="3525493"/>
            <a:ext cx="1046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lang="en" sz="1600">
                <a:solidFill>
                  <a:srgbClr val="E25026"/>
                </a:solidFill>
                <a:latin typeface="Roboto"/>
                <a:ea typeface="Roboto"/>
                <a:cs typeface="Roboto"/>
                <a:sym typeface="Roboto"/>
              </a:rPr>
              <a:t>Patient</a:t>
            </a:r>
            <a:endParaRPr b="1" sz="1600">
              <a:solidFill>
                <a:srgbClr val="E25026"/>
              </a:solidFill>
              <a:latin typeface="Roboto"/>
              <a:ea typeface="Roboto"/>
              <a:cs typeface="Roboto"/>
              <a:sym typeface="Roboto"/>
            </a:endParaRPr>
          </a:p>
        </p:txBody>
      </p:sp>
      <p:sp>
        <p:nvSpPr>
          <p:cNvPr id="475" name="Google Shape;475;p46"/>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materials for biomarker discovery</a:t>
            </a:r>
            <a:endParaRPr/>
          </a:p>
        </p:txBody>
      </p:sp>
      <p:sp>
        <p:nvSpPr>
          <p:cNvPr id="476" name="Google Shape;476;p46"/>
          <p:cNvSpPr/>
          <p:nvPr/>
        </p:nvSpPr>
        <p:spPr>
          <a:xfrm>
            <a:off x="1341751" y="4319622"/>
            <a:ext cx="6443700" cy="345000"/>
          </a:xfrm>
          <a:prstGeom prst="rtTriangle">
            <a:avLst/>
          </a:prstGeom>
          <a:gradFill>
            <a:gsLst>
              <a:gs pos="0">
                <a:srgbClr val="F5D0D0"/>
              </a:gs>
              <a:gs pos="100000">
                <a:srgbClr val="E25026"/>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rot="10800000">
            <a:off x="1227149" y="4277128"/>
            <a:ext cx="6575100" cy="345000"/>
          </a:xfrm>
          <a:prstGeom prst="rtTriangle">
            <a:avLst/>
          </a:prstGeom>
          <a:gradFill>
            <a:gsLst>
              <a:gs pos="0">
                <a:srgbClr val="DFE9FB"/>
              </a:gs>
              <a:gs pos="100000">
                <a:srgbClr val="00A2E0"/>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txBox="1"/>
          <p:nvPr/>
        </p:nvSpPr>
        <p:spPr>
          <a:xfrm>
            <a:off x="245775" y="4169402"/>
            <a:ext cx="1046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E25026"/>
                </a:solidFill>
                <a:latin typeface="Roboto"/>
                <a:ea typeface="Roboto"/>
                <a:cs typeface="Roboto"/>
                <a:sym typeface="Roboto"/>
              </a:rPr>
              <a:t>Clinical relevance</a:t>
            </a:r>
            <a:endParaRPr b="1">
              <a:solidFill>
                <a:srgbClr val="E25026"/>
              </a:solidFill>
              <a:latin typeface="Roboto"/>
              <a:ea typeface="Roboto"/>
              <a:cs typeface="Roboto"/>
              <a:sym typeface="Roboto"/>
            </a:endParaRPr>
          </a:p>
        </p:txBody>
      </p:sp>
      <p:sp>
        <p:nvSpPr>
          <p:cNvPr id="479" name="Google Shape;479;p46"/>
          <p:cNvSpPr txBox="1"/>
          <p:nvPr/>
        </p:nvSpPr>
        <p:spPr>
          <a:xfrm>
            <a:off x="7835325" y="4169402"/>
            <a:ext cx="10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EAFDB"/>
                </a:solidFill>
              </a:rPr>
              <a:t>Probe and perturb</a:t>
            </a:r>
            <a:endParaRPr b="1">
              <a:solidFill>
                <a:srgbClr val="2EAFDB"/>
              </a:solidFill>
            </a:endParaRPr>
          </a:p>
        </p:txBody>
      </p:sp>
      <p:sp>
        <p:nvSpPr>
          <p:cNvPr id="480" name="Google Shape;480;p46"/>
          <p:cNvSpPr txBox="1"/>
          <p:nvPr/>
        </p:nvSpPr>
        <p:spPr>
          <a:xfrm>
            <a:off x="6242536" y="3525493"/>
            <a:ext cx="1254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i="0" lang="en" sz="1600" u="none" cap="none" strike="noStrike">
                <a:solidFill>
                  <a:srgbClr val="00A2E0"/>
                </a:solidFill>
                <a:latin typeface="Roboto"/>
                <a:ea typeface="Roboto"/>
                <a:cs typeface="Roboto"/>
                <a:sym typeface="Roboto"/>
              </a:rPr>
              <a:t>Cell Line</a:t>
            </a:r>
            <a:endParaRPr b="1" sz="1600">
              <a:solidFill>
                <a:srgbClr val="00A2E0"/>
              </a:solidFill>
              <a:latin typeface="Roboto"/>
              <a:ea typeface="Roboto"/>
              <a:cs typeface="Roboto"/>
              <a:sym typeface="Roboto"/>
            </a:endParaRPr>
          </a:p>
        </p:txBody>
      </p:sp>
      <p:sp>
        <p:nvSpPr>
          <p:cNvPr id="481" name="Google Shape;481;p46"/>
          <p:cNvSpPr txBox="1"/>
          <p:nvPr>
            <p:ph idx="1" type="body"/>
          </p:nvPr>
        </p:nvSpPr>
        <p:spPr>
          <a:xfrm>
            <a:off x="3669475" y="836950"/>
            <a:ext cx="32226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Preclinical model systems</a:t>
            </a:r>
            <a:endParaRPr/>
          </a:p>
        </p:txBody>
      </p:sp>
      <p:cxnSp>
        <p:nvCxnSpPr>
          <p:cNvPr id="482" name="Google Shape;482;p46"/>
          <p:cNvCxnSpPr/>
          <p:nvPr/>
        </p:nvCxnSpPr>
        <p:spPr>
          <a:xfrm>
            <a:off x="3740089"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483" name="Google Shape;483;p46"/>
          <p:cNvSpPr/>
          <p:nvPr/>
        </p:nvSpPr>
        <p:spPr>
          <a:xfrm rot="10800000">
            <a:off x="3627380"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84" name="Google Shape;484;p46"/>
          <p:cNvCxnSpPr/>
          <p:nvPr/>
        </p:nvCxnSpPr>
        <p:spPr>
          <a:xfrm>
            <a:off x="5279150"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485" name="Google Shape;485;p46"/>
          <p:cNvSpPr/>
          <p:nvPr/>
        </p:nvSpPr>
        <p:spPr>
          <a:xfrm rot="10800000">
            <a:off x="5166442"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486" name="Google Shape;486;p46"/>
          <p:cNvCxnSpPr>
            <a:stCxn id="487" idx="0"/>
            <a:endCxn id="473" idx="1"/>
          </p:cNvCxnSpPr>
          <p:nvPr/>
        </p:nvCxnSpPr>
        <p:spPr>
          <a:xfrm>
            <a:off x="6869570" y="1584188"/>
            <a:ext cx="0" cy="371400"/>
          </a:xfrm>
          <a:prstGeom prst="straightConnector1">
            <a:avLst/>
          </a:prstGeom>
          <a:noFill/>
          <a:ln cap="flat" cmpd="sng" w="28575">
            <a:solidFill>
              <a:srgbClr val="00A2E0"/>
            </a:solidFill>
            <a:prstDash val="solid"/>
            <a:round/>
            <a:headEnd len="sm" w="sm" type="none"/>
            <a:tailEnd len="sm" w="sm" type="none"/>
          </a:ln>
        </p:spPr>
      </p:cxnSp>
      <p:sp>
        <p:nvSpPr>
          <p:cNvPr id="487" name="Google Shape;487;p46"/>
          <p:cNvSpPr/>
          <p:nvPr/>
        </p:nvSpPr>
        <p:spPr>
          <a:xfrm rot="10800000">
            <a:off x="6756920" y="1353488"/>
            <a:ext cx="225300" cy="230700"/>
          </a:xfrm>
          <a:prstGeom prst="ellipse">
            <a:avLst/>
          </a:prstGeom>
          <a:solidFill>
            <a:srgbClr val="FFFFFF"/>
          </a:solidFill>
          <a:ln cap="flat" cmpd="sng" w="28575">
            <a:solidFill>
              <a:srgbClr val="00A2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488" name="Google Shape;488;p46"/>
          <p:cNvPicPr preferRelativeResize="0"/>
          <p:nvPr/>
        </p:nvPicPr>
        <p:blipFill rotWithShape="1">
          <a:blip r:embed="rId5">
            <a:alphaModFix/>
          </a:blip>
          <a:srcRect b="0" l="0" r="0" t="0"/>
          <a:stretch/>
        </p:blipFill>
        <p:spPr>
          <a:xfrm>
            <a:off x="3072403" y="2051138"/>
            <a:ext cx="1359284" cy="1351561"/>
          </a:xfrm>
          <a:prstGeom prst="rect">
            <a:avLst/>
          </a:prstGeom>
          <a:noFill/>
          <a:ln>
            <a:noFill/>
          </a:ln>
        </p:spPr>
      </p:pic>
      <p:sp>
        <p:nvSpPr>
          <p:cNvPr id="489" name="Google Shape;489;p46"/>
          <p:cNvSpPr/>
          <p:nvPr/>
        </p:nvSpPr>
        <p:spPr>
          <a:xfrm>
            <a:off x="4632557" y="2060330"/>
            <a:ext cx="1359300" cy="1392900"/>
          </a:xfrm>
          <a:prstGeom prst="ellipse">
            <a:avLst/>
          </a:prstGeom>
          <a:blipFill rotWithShape="1">
            <a:blip r:embed="rId6">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Are immortalized cell lines relevant for biomarker discovery?</a:t>
            </a:r>
            <a:endParaRPr sz="2220"/>
          </a:p>
        </p:txBody>
      </p:sp>
      <p:sp>
        <p:nvSpPr>
          <p:cNvPr id="495" name="Google Shape;495;p47"/>
          <p:cNvSpPr txBox="1"/>
          <p:nvPr>
            <p:ph idx="1" type="body"/>
          </p:nvPr>
        </p:nvSpPr>
        <p:spPr>
          <a:xfrm>
            <a:off x="311700" y="695275"/>
            <a:ext cx="8265900" cy="532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Most</a:t>
            </a:r>
            <a:r>
              <a:rPr lang="en"/>
              <a:t> clinically-approved biomarkers were first discovered in cell lines</a:t>
            </a:r>
            <a:endParaRPr/>
          </a:p>
        </p:txBody>
      </p:sp>
      <p:sp>
        <p:nvSpPr>
          <p:cNvPr id="496" name="Google Shape;496;p47"/>
          <p:cNvSpPr txBox="1"/>
          <p:nvPr>
            <p:ph idx="1" type="body"/>
          </p:nvPr>
        </p:nvSpPr>
        <p:spPr>
          <a:xfrm>
            <a:off x="311700" y="1128625"/>
            <a:ext cx="8265900" cy="431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Sample size: large, diverse set of cancers (1500+)</a:t>
            </a:r>
            <a:endParaRPr/>
          </a:p>
        </p:txBody>
      </p:sp>
      <p:sp>
        <p:nvSpPr>
          <p:cNvPr id="497" name="Google Shape;497;p47"/>
          <p:cNvSpPr txBox="1"/>
          <p:nvPr>
            <p:ph idx="1" type="body"/>
          </p:nvPr>
        </p:nvSpPr>
        <p:spPr>
          <a:xfrm>
            <a:off x="311700" y="1585650"/>
            <a:ext cx="8317800" cy="995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Many drugs can be investigated in parallel</a:t>
            </a:r>
            <a:endParaRPr/>
          </a:p>
          <a:p>
            <a:pPr indent="-342900" lvl="1" marL="914400" rtl="0" algn="l">
              <a:lnSpc>
                <a:spcPct val="100000"/>
              </a:lnSpc>
              <a:spcBef>
                <a:spcPts val="0"/>
              </a:spcBef>
              <a:spcAft>
                <a:spcPts val="0"/>
              </a:spcAft>
              <a:buSzPts val="1800"/>
              <a:buChar char="○"/>
            </a:pPr>
            <a:r>
              <a:rPr lang="en" sz="1800"/>
              <a:t>Both experimental and approved drugs</a:t>
            </a:r>
            <a:endParaRPr sz="1800"/>
          </a:p>
          <a:p>
            <a:pPr indent="-342900" lvl="1" marL="914400" rtl="0" algn="l">
              <a:lnSpc>
                <a:spcPct val="100000"/>
              </a:lnSpc>
              <a:spcBef>
                <a:spcPts val="0"/>
              </a:spcBef>
              <a:spcAft>
                <a:spcPts val="0"/>
              </a:spcAft>
              <a:buSzPts val="1800"/>
              <a:buChar char="○"/>
            </a:pPr>
            <a:r>
              <a:rPr lang="en" sz="1800"/>
              <a:t>Classes of drugs with similar mechanism of action</a:t>
            </a:r>
            <a:endParaRPr sz="1800"/>
          </a:p>
        </p:txBody>
      </p:sp>
      <p:sp>
        <p:nvSpPr>
          <p:cNvPr id="498" name="Google Shape;498;p47"/>
          <p:cNvSpPr txBox="1"/>
          <p:nvPr>
            <p:ph idx="1" type="body"/>
          </p:nvPr>
        </p:nvSpPr>
        <p:spPr>
          <a:xfrm>
            <a:off x="311700" y="2582350"/>
            <a:ext cx="8317800" cy="995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Easy to generate </a:t>
            </a:r>
            <a:r>
              <a:rPr b="1" lang="en"/>
              <a:t>lots</a:t>
            </a:r>
            <a:r>
              <a:rPr lang="en"/>
              <a:t> of pharmacological and multi-omics data</a:t>
            </a:r>
            <a:endParaRPr/>
          </a:p>
          <a:p>
            <a:pPr indent="-342900" lvl="1" marL="914400" rtl="0" algn="l">
              <a:lnSpc>
                <a:spcPct val="100000"/>
              </a:lnSpc>
              <a:spcBef>
                <a:spcPts val="0"/>
              </a:spcBef>
              <a:spcAft>
                <a:spcPts val="0"/>
              </a:spcAft>
              <a:buSzPts val="1800"/>
              <a:buChar char="○"/>
            </a:pPr>
            <a:r>
              <a:rPr lang="en" sz="1800"/>
              <a:t>Robotic platforms enable experimental replication on a large scale</a:t>
            </a:r>
            <a:endParaRPr sz="1800"/>
          </a:p>
          <a:p>
            <a:pPr indent="-342900" lvl="1" marL="914400" rtl="0" algn="l">
              <a:lnSpc>
                <a:spcPct val="100000"/>
              </a:lnSpc>
              <a:spcBef>
                <a:spcPts val="0"/>
              </a:spcBef>
              <a:spcAft>
                <a:spcPts val="0"/>
              </a:spcAft>
              <a:buSzPts val="1800"/>
              <a:buChar char="○"/>
            </a:pPr>
            <a:r>
              <a:rPr lang="en" sz="1800"/>
              <a:t>Use of the same material across laboratories</a:t>
            </a:r>
            <a:endParaRPr sz="1800"/>
          </a:p>
        </p:txBody>
      </p:sp>
      <p:sp>
        <p:nvSpPr>
          <p:cNvPr id="499" name="Google Shape;499;p47"/>
          <p:cNvSpPr txBox="1"/>
          <p:nvPr>
            <p:ph idx="1" type="body"/>
          </p:nvPr>
        </p:nvSpPr>
        <p:spPr>
          <a:xfrm>
            <a:off x="311700" y="3587800"/>
            <a:ext cx="7456500" cy="431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Immortalized cell lines are relatively simple </a:t>
            </a:r>
            <a:r>
              <a:rPr i="1" lang="en"/>
              <a:t>in vitro</a:t>
            </a:r>
            <a:r>
              <a:rPr lang="en"/>
              <a:t> 2D models</a:t>
            </a:r>
            <a:endParaRPr/>
          </a:p>
        </p:txBody>
      </p:sp>
      <p:grpSp>
        <p:nvGrpSpPr>
          <p:cNvPr id="500" name="Google Shape;500;p47"/>
          <p:cNvGrpSpPr/>
          <p:nvPr/>
        </p:nvGrpSpPr>
        <p:grpSpPr>
          <a:xfrm>
            <a:off x="1105650" y="4210229"/>
            <a:ext cx="7646200" cy="796121"/>
            <a:chOff x="1105650" y="4286429"/>
            <a:chExt cx="7646200" cy="796121"/>
          </a:xfrm>
        </p:grpSpPr>
        <p:sp>
          <p:nvSpPr>
            <p:cNvPr id="501" name="Google Shape;501;p47"/>
            <p:cNvSpPr/>
            <p:nvPr/>
          </p:nvSpPr>
          <p:spPr>
            <a:xfrm>
              <a:off x="1643000" y="4321750"/>
              <a:ext cx="7032600" cy="7608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txBox="1"/>
            <p:nvPr/>
          </p:nvSpPr>
          <p:spPr>
            <a:xfrm>
              <a:off x="1576150" y="4286429"/>
              <a:ext cx="7175700" cy="70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lang="en" sz="2000">
                  <a:solidFill>
                    <a:srgbClr val="00A2E0"/>
                  </a:solidFill>
                </a:rPr>
                <a:t>If one cannot predict drug response in cell lines, therapy response prediction </a:t>
              </a:r>
              <a:r>
                <a:rPr b="1" i="1" lang="en" sz="2000">
                  <a:solidFill>
                    <a:srgbClr val="00A2E0"/>
                  </a:solidFill>
                </a:rPr>
                <a:t>in vivo</a:t>
              </a:r>
              <a:r>
                <a:rPr b="1" lang="en" sz="2000">
                  <a:solidFill>
                    <a:srgbClr val="00A2E0"/>
                  </a:solidFill>
                </a:rPr>
                <a:t> seems unachievable!</a:t>
              </a:r>
              <a:endParaRPr b="1" sz="2000">
                <a:solidFill>
                  <a:srgbClr val="00A2E0"/>
                </a:solidFill>
              </a:endParaRPr>
            </a:p>
          </p:txBody>
        </p:sp>
        <p:sp>
          <p:nvSpPr>
            <p:cNvPr id="503" name="Google Shape;503;p47"/>
            <p:cNvSpPr/>
            <p:nvPr/>
          </p:nvSpPr>
          <p:spPr>
            <a:xfrm>
              <a:off x="1105650" y="4540900"/>
              <a:ext cx="445200" cy="322500"/>
            </a:xfrm>
            <a:prstGeom prst="rightArrow">
              <a:avLst>
                <a:gd fmla="val 50000" name="adj1"/>
                <a:gd fmla="val 50000" name="adj2"/>
              </a:avLst>
            </a:prstGeom>
            <a:solidFill>
              <a:srgbClr val="00A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4849"/>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8"/>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materials for biomarker discovery</a:t>
            </a:r>
            <a:endParaRPr/>
          </a:p>
        </p:txBody>
      </p:sp>
      <p:sp>
        <p:nvSpPr>
          <p:cNvPr id="509" name="Google Shape;509;p48"/>
          <p:cNvSpPr/>
          <p:nvPr/>
        </p:nvSpPr>
        <p:spPr>
          <a:xfrm>
            <a:off x="3998725" y="3670625"/>
            <a:ext cx="2199900" cy="1136700"/>
          </a:xfrm>
          <a:prstGeom prst="rect">
            <a:avLst/>
          </a:prstGeom>
          <a:solidFill>
            <a:srgbClr val="FFFFFF">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510" name="Google Shape;510;p48"/>
          <p:cNvGrpSpPr/>
          <p:nvPr/>
        </p:nvGrpSpPr>
        <p:grpSpPr>
          <a:xfrm>
            <a:off x="1594034" y="3378150"/>
            <a:ext cx="2199959" cy="1721650"/>
            <a:chOff x="1894575" y="3240525"/>
            <a:chExt cx="1899300" cy="1721650"/>
          </a:xfrm>
        </p:grpSpPr>
        <p:sp>
          <p:nvSpPr>
            <p:cNvPr id="511" name="Google Shape;511;p48"/>
            <p:cNvSpPr/>
            <p:nvPr/>
          </p:nvSpPr>
          <p:spPr>
            <a:xfrm rot="10800000">
              <a:off x="1894575" y="3240525"/>
              <a:ext cx="1899300" cy="1299900"/>
            </a:xfrm>
            <a:prstGeom prst="arc">
              <a:avLst>
                <a:gd fmla="val 10743973" name="adj1"/>
                <a:gd fmla="val 0" name="adj2"/>
              </a:avLst>
            </a:prstGeom>
            <a:noFill/>
            <a:ln cap="flat" cmpd="sng" w="28575">
              <a:solidFill>
                <a:srgbClr val="E25026"/>
              </a:solidFill>
              <a:prstDash val="solid"/>
              <a:round/>
              <a:headEnd len="sm" w="sm" type="non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2" name="Google Shape;512;p48"/>
            <p:cNvSpPr txBox="1"/>
            <p:nvPr/>
          </p:nvSpPr>
          <p:spPr>
            <a:xfrm>
              <a:off x="2044725" y="4577275"/>
              <a:ext cx="1599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E25026"/>
                  </a:solidFill>
                  <a:latin typeface="Poppins SemiBold"/>
                  <a:ea typeface="Poppins SemiBold"/>
                  <a:cs typeface="Poppins SemiBold"/>
                  <a:sym typeface="Poppins SemiBold"/>
                </a:rPr>
                <a:t>Clinical trials</a:t>
              </a:r>
              <a:endParaRPr sz="1300">
                <a:solidFill>
                  <a:srgbClr val="E25026"/>
                </a:solidFill>
                <a:latin typeface="Poppins SemiBold"/>
                <a:ea typeface="Poppins SemiBold"/>
                <a:cs typeface="Poppins SemiBold"/>
                <a:sym typeface="Poppins SemiBold"/>
              </a:endParaRPr>
            </a:p>
          </p:txBody>
        </p:sp>
      </p:grpSp>
      <p:grpSp>
        <p:nvGrpSpPr>
          <p:cNvPr id="513" name="Google Shape;513;p48"/>
          <p:cNvGrpSpPr/>
          <p:nvPr/>
        </p:nvGrpSpPr>
        <p:grpSpPr>
          <a:xfrm>
            <a:off x="4025628" y="3378150"/>
            <a:ext cx="2199959" cy="1721650"/>
            <a:chOff x="4118275" y="3240525"/>
            <a:chExt cx="1899300" cy="1721650"/>
          </a:xfrm>
        </p:grpSpPr>
        <p:sp>
          <p:nvSpPr>
            <p:cNvPr id="514" name="Google Shape;514;p48"/>
            <p:cNvSpPr/>
            <p:nvPr/>
          </p:nvSpPr>
          <p:spPr>
            <a:xfrm rot="10800000">
              <a:off x="4118275" y="3240525"/>
              <a:ext cx="1899300" cy="1299900"/>
            </a:xfrm>
            <a:prstGeom prst="arc">
              <a:avLst>
                <a:gd fmla="val 10743973" name="adj1"/>
                <a:gd fmla="val 0" name="adj2"/>
              </a:avLst>
            </a:prstGeom>
            <a:noFill/>
            <a:ln cap="flat" cmpd="sng" w="28575">
              <a:solidFill>
                <a:srgbClr val="E25026"/>
              </a:solidFill>
              <a:prstDash val="solid"/>
              <a:round/>
              <a:headEnd len="sm" w="sm" type="none"/>
              <a:tailEnd len="sm" w="sm" type="triangl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5" name="Google Shape;515;p48"/>
            <p:cNvSpPr txBox="1"/>
            <p:nvPr/>
          </p:nvSpPr>
          <p:spPr>
            <a:xfrm>
              <a:off x="4268425" y="4577275"/>
              <a:ext cx="1599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E25026"/>
                  </a:solidFill>
                  <a:latin typeface="Poppins SemiBold"/>
                  <a:ea typeface="Poppins SemiBold"/>
                  <a:cs typeface="Poppins SemiBold"/>
                  <a:sym typeface="Poppins SemiBold"/>
                </a:rPr>
                <a:t>Preclinical trials</a:t>
              </a:r>
              <a:endParaRPr sz="1300">
                <a:solidFill>
                  <a:srgbClr val="E25026"/>
                </a:solidFill>
                <a:latin typeface="Poppins SemiBold"/>
                <a:ea typeface="Poppins SemiBold"/>
                <a:cs typeface="Poppins SemiBold"/>
                <a:sym typeface="Poppins SemiBold"/>
              </a:endParaRPr>
            </a:p>
          </p:txBody>
        </p:sp>
      </p:grpSp>
      <p:sp>
        <p:nvSpPr>
          <p:cNvPr id="516" name="Google Shape;516;p48"/>
          <p:cNvSpPr/>
          <p:nvPr/>
        </p:nvSpPr>
        <p:spPr>
          <a:xfrm>
            <a:off x="6136638" y="1961447"/>
            <a:ext cx="1424700" cy="1460100"/>
          </a:xfrm>
          <a:prstGeom prst="ellipse">
            <a:avLst/>
          </a:prstGeom>
          <a:noFill/>
          <a:ln cap="flat" cmpd="sng" w="28575">
            <a:solidFill>
              <a:srgbClr val="00A2E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latin typeface="Roboto"/>
              <a:ea typeface="Roboto"/>
              <a:cs typeface="Roboto"/>
              <a:sym typeface="Roboto"/>
            </a:endParaRPr>
          </a:p>
        </p:txBody>
      </p:sp>
      <p:sp>
        <p:nvSpPr>
          <p:cNvPr id="517" name="Google Shape;517;p48"/>
          <p:cNvSpPr/>
          <p:nvPr/>
        </p:nvSpPr>
        <p:spPr>
          <a:xfrm>
            <a:off x="794317" y="2016956"/>
            <a:ext cx="1424700" cy="1462200"/>
          </a:xfrm>
          <a:prstGeom prst="ellipse">
            <a:avLst/>
          </a:prstGeom>
          <a:noFill/>
          <a:ln cap="flat" cmpd="sng" w="28575">
            <a:solidFill>
              <a:srgbClr val="E2502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Roboto"/>
              <a:ea typeface="Roboto"/>
              <a:cs typeface="Roboto"/>
              <a:sym typeface="Roboto"/>
            </a:endParaRPr>
          </a:p>
        </p:txBody>
      </p:sp>
      <p:cxnSp>
        <p:nvCxnSpPr>
          <p:cNvPr id="518" name="Google Shape;518;p48"/>
          <p:cNvCxnSpPr/>
          <p:nvPr/>
        </p:nvCxnSpPr>
        <p:spPr>
          <a:xfrm>
            <a:off x="591525" y="1465650"/>
            <a:ext cx="8033100" cy="6600"/>
          </a:xfrm>
          <a:prstGeom prst="straightConnector1">
            <a:avLst/>
          </a:prstGeom>
          <a:noFill/>
          <a:ln cap="flat" cmpd="sng" w="19050">
            <a:solidFill>
              <a:srgbClr val="222222"/>
            </a:solidFill>
            <a:prstDash val="solid"/>
            <a:round/>
            <a:headEnd len="sm" w="sm" type="none"/>
            <a:tailEnd len="sm" w="sm" type="none"/>
          </a:ln>
        </p:spPr>
      </p:cxnSp>
      <p:pic>
        <p:nvPicPr>
          <p:cNvPr id="519" name="Google Shape;519;p48"/>
          <p:cNvPicPr preferRelativeResize="0"/>
          <p:nvPr/>
        </p:nvPicPr>
        <p:blipFill rotWithShape="1">
          <a:blip r:embed="rId3">
            <a:alphaModFix/>
          </a:blip>
          <a:srcRect b="0" l="0" r="0" t="0"/>
          <a:stretch/>
        </p:blipFill>
        <p:spPr>
          <a:xfrm>
            <a:off x="835740" y="2046180"/>
            <a:ext cx="1358873" cy="1401835"/>
          </a:xfrm>
          <a:prstGeom prst="rect">
            <a:avLst/>
          </a:prstGeom>
          <a:noFill/>
          <a:ln>
            <a:noFill/>
          </a:ln>
        </p:spPr>
      </p:pic>
      <p:grpSp>
        <p:nvGrpSpPr>
          <p:cNvPr id="520" name="Google Shape;520;p48"/>
          <p:cNvGrpSpPr/>
          <p:nvPr/>
        </p:nvGrpSpPr>
        <p:grpSpPr>
          <a:xfrm>
            <a:off x="1387663" y="1353338"/>
            <a:ext cx="225185" cy="663693"/>
            <a:chOff x="1748737" y="1521345"/>
            <a:chExt cx="198000" cy="569400"/>
          </a:xfrm>
        </p:grpSpPr>
        <p:cxnSp>
          <p:nvCxnSpPr>
            <p:cNvPr id="521" name="Google Shape;521;p48"/>
            <p:cNvCxnSpPr>
              <a:stCxn id="522" idx="0"/>
              <a:endCxn id="517" idx="0"/>
            </p:cNvCxnSpPr>
            <p:nvPr/>
          </p:nvCxnSpPr>
          <p:spPr>
            <a:xfrm>
              <a:off x="1847737" y="1719345"/>
              <a:ext cx="5700" cy="371400"/>
            </a:xfrm>
            <a:prstGeom prst="straightConnector1">
              <a:avLst/>
            </a:prstGeom>
            <a:noFill/>
            <a:ln cap="flat" cmpd="sng" w="28575">
              <a:solidFill>
                <a:srgbClr val="E25026"/>
              </a:solidFill>
              <a:prstDash val="solid"/>
              <a:round/>
              <a:headEnd len="sm" w="sm" type="none"/>
              <a:tailEnd len="sm" w="sm" type="none"/>
            </a:ln>
          </p:spPr>
        </p:cxnSp>
        <p:sp>
          <p:nvSpPr>
            <p:cNvPr id="522" name="Google Shape;522;p48"/>
            <p:cNvSpPr/>
            <p:nvPr/>
          </p:nvSpPr>
          <p:spPr>
            <a:xfrm rot="10800000">
              <a:off x="1748737" y="1521345"/>
              <a:ext cx="198000" cy="1980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523" name="Google Shape;523;p48"/>
          <p:cNvCxnSpPr/>
          <p:nvPr/>
        </p:nvCxnSpPr>
        <p:spPr>
          <a:xfrm flipH="1">
            <a:off x="2629700" y="903350"/>
            <a:ext cx="15000" cy="3039300"/>
          </a:xfrm>
          <a:prstGeom prst="straightConnector1">
            <a:avLst/>
          </a:prstGeom>
          <a:noFill/>
          <a:ln cap="flat" cmpd="sng" w="19050">
            <a:solidFill>
              <a:srgbClr val="222222"/>
            </a:solidFill>
            <a:prstDash val="dot"/>
            <a:round/>
            <a:headEnd len="sm" w="sm" type="none"/>
            <a:tailEnd len="sm" w="sm" type="none"/>
          </a:ln>
        </p:spPr>
      </p:cxnSp>
      <p:sp>
        <p:nvSpPr>
          <p:cNvPr id="524" name="Google Shape;524;p48"/>
          <p:cNvSpPr txBox="1"/>
          <p:nvPr/>
        </p:nvSpPr>
        <p:spPr>
          <a:xfrm>
            <a:off x="2842789" y="3525493"/>
            <a:ext cx="1818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Mouse Model</a:t>
            </a:r>
            <a:endParaRPr sz="1600">
              <a:latin typeface="Roboto"/>
              <a:ea typeface="Roboto"/>
              <a:cs typeface="Roboto"/>
              <a:sym typeface="Roboto"/>
            </a:endParaRPr>
          </a:p>
        </p:txBody>
      </p:sp>
      <p:sp>
        <p:nvSpPr>
          <p:cNvPr id="525" name="Google Shape;525;p48"/>
          <p:cNvSpPr txBox="1"/>
          <p:nvPr/>
        </p:nvSpPr>
        <p:spPr>
          <a:xfrm>
            <a:off x="4655594" y="3525493"/>
            <a:ext cx="1313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lang="en" sz="1600">
                <a:latin typeface="Roboto"/>
                <a:ea typeface="Roboto"/>
                <a:cs typeface="Roboto"/>
                <a:sym typeface="Roboto"/>
              </a:rPr>
              <a:t>Organoid</a:t>
            </a:r>
            <a:endParaRPr sz="1600">
              <a:latin typeface="Roboto"/>
              <a:ea typeface="Roboto"/>
              <a:cs typeface="Roboto"/>
              <a:sym typeface="Roboto"/>
            </a:endParaRPr>
          </a:p>
        </p:txBody>
      </p:sp>
      <p:pic>
        <p:nvPicPr>
          <p:cNvPr id="526" name="Google Shape;526;p48"/>
          <p:cNvPicPr preferRelativeResize="0"/>
          <p:nvPr/>
        </p:nvPicPr>
        <p:blipFill rotWithShape="1">
          <a:blip r:embed="rId4">
            <a:alphaModFix/>
          </a:blip>
          <a:srcRect b="10778" l="0" r="-2891" t="0"/>
          <a:stretch/>
        </p:blipFill>
        <p:spPr>
          <a:xfrm rot="5400000">
            <a:off x="6099090" y="2019966"/>
            <a:ext cx="1541086" cy="1412109"/>
          </a:xfrm>
          <a:prstGeom prst="rect">
            <a:avLst/>
          </a:prstGeom>
          <a:noFill/>
          <a:ln>
            <a:noFill/>
          </a:ln>
        </p:spPr>
      </p:pic>
      <p:sp>
        <p:nvSpPr>
          <p:cNvPr id="527" name="Google Shape;527;p48"/>
          <p:cNvSpPr txBox="1"/>
          <p:nvPr/>
        </p:nvSpPr>
        <p:spPr>
          <a:xfrm>
            <a:off x="992101" y="3525493"/>
            <a:ext cx="1046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lang="en" sz="1600">
                <a:solidFill>
                  <a:srgbClr val="E25026"/>
                </a:solidFill>
                <a:latin typeface="Roboto"/>
                <a:ea typeface="Roboto"/>
                <a:cs typeface="Roboto"/>
                <a:sym typeface="Roboto"/>
              </a:rPr>
              <a:t>Patient</a:t>
            </a:r>
            <a:endParaRPr b="1" sz="1600">
              <a:solidFill>
                <a:srgbClr val="E25026"/>
              </a:solidFill>
              <a:latin typeface="Roboto"/>
              <a:ea typeface="Roboto"/>
              <a:cs typeface="Roboto"/>
              <a:sym typeface="Roboto"/>
            </a:endParaRPr>
          </a:p>
        </p:txBody>
      </p:sp>
      <p:sp>
        <p:nvSpPr>
          <p:cNvPr id="528" name="Google Shape;528;p48"/>
          <p:cNvSpPr txBox="1"/>
          <p:nvPr/>
        </p:nvSpPr>
        <p:spPr>
          <a:xfrm>
            <a:off x="6242536" y="3525493"/>
            <a:ext cx="1254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rgbClr val="000000"/>
              </a:buClr>
              <a:buSzPts val="1800"/>
              <a:buFont typeface="Quattrocento Sans"/>
              <a:buNone/>
            </a:pPr>
            <a:r>
              <a:rPr b="1" i="0" lang="en" sz="1600" u="none" cap="none" strike="noStrike">
                <a:solidFill>
                  <a:srgbClr val="00A2E0"/>
                </a:solidFill>
                <a:latin typeface="Roboto"/>
                <a:ea typeface="Roboto"/>
                <a:cs typeface="Roboto"/>
                <a:sym typeface="Roboto"/>
              </a:rPr>
              <a:t>Cell Line</a:t>
            </a:r>
            <a:endParaRPr b="1" sz="1600">
              <a:solidFill>
                <a:srgbClr val="00A2E0"/>
              </a:solidFill>
              <a:latin typeface="Roboto"/>
              <a:ea typeface="Roboto"/>
              <a:cs typeface="Roboto"/>
              <a:sym typeface="Roboto"/>
            </a:endParaRPr>
          </a:p>
        </p:txBody>
      </p:sp>
      <p:sp>
        <p:nvSpPr>
          <p:cNvPr id="529" name="Google Shape;529;p48"/>
          <p:cNvSpPr txBox="1"/>
          <p:nvPr>
            <p:ph idx="1" type="body"/>
          </p:nvPr>
        </p:nvSpPr>
        <p:spPr>
          <a:xfrm>
            <a:off x="3669475" y="836950"/>
            <a:ext cx="32226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Preclinical model systems</a:t>
            </a:r>
            <a:endParaRPr/>
          </a:p>
        </p:txBody>
      </p:sp>
      <p:cxnSp>
        <p:nvCxnSpPr>
          <p:cNvPr id="530" name="Google Shape;530;p48"/>
          <p:cNvCxnSpPr/>
          <p:nvPr/>
        </p:nvCxnSpPr>
        <p:spPr>
          <a:xfrm>
            <a:off x="3740089"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531" name="Google Shape;531;p48"/>
          <p:cNvSpPr/>
          <p:nvPr/>
        </p:nvSpPr>
        <p:spPr>
          <a:xfrm rot="10800000">
            <a:off x="3627380"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532" name="Google Shape;532;p48"/>
          <p:cNvCxnSpPr/>
          <p:nvPr/>
        </p:nvCxnSpPr>
        <p:spPr>
          <a:xfrm>
            <a:off x="5279150" y="1584188"/>
            <a:ext cx="0" cy="516900"/>
          </a:xfrm>
          <a:prstGeom prst="straightConnector1">
            <a:avLst/>
          </a:prstGeom>
          <a:noFill/>
          <a:ln cap="flat" cmpd="sng" w="28575">
            <a:solidFill>
              <a:srgbClr val="E25026"/>
            </a:solidFill>
            <a:prstDash val="solid"/>
            <a:round/>
            <a:headEnd len="sm" w="sm" type="none"/>
            <a:tailEnd len="sm" w="sm" type="none"/>
          </a:ln>
        </p:spPr>
      </p:cxnSp>
      <p:sp>
        <p:nvSpPr>
          <p:cNvPr id="533" name="Google Shape;533;p48"/>
          <p:cNvSpPr/>
          <p:nvPr/>
        </p:nvSpPr>
        <p:spPr>
          <a:xfrm rot="10800000">
            <a:off x="5166442" y="1353488"/>
            <a:ext cx="225300" cy="230700"/>
          </a:xfrm>
          <a:prstGeom prst="ellipse">
            <a:avLst/>
          </a:prstGeom>
          <a:solidFill>
            <a:srgbClr val="FFFFFF"/>
          </a:solidFill>
          <a:ln cap="flat" cmpd="sng" w="28575">
            <a:solidFill>
              <a:srgbClr val="E2502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534" name="Google Shape;534;p48"/>
          <p:cNvCxnSpPr>
            <a:stCxn id="535" idx="0"/>
            <a:endCxn id="526" idx="1"/>
          </p:cNvCxnSpPr>
          <p:nvPr/>
        </p:nvCxnSpPr>
        <p:spPr>
          <a:xfrm>
            <a:off x="6869570" y="1584188"/>
            <a:ext cx="0" cy="371400"/>
          </a:xfrm>
          <a:prstGeom prst="straightConnector1">
            <a:avLst/>
          </a:prstGeom>
          <a:noFill/>
          <a:ln cap="flat" cmpd="sng" w="28575">
            <a:solidFill>
              <a:srgbClr val="00A2E0"/>
            </a:solidFill>
            <a:prstDash val="solid"/>
            <a:round/>
            <a:headEnd len="sm" w="sm" type="none"/>
            <a:tailEnd len="sm" w="sm" type="none"/>
          </a:ln>
        </p:spPr>
      </p:cxnSp>
      <p:sp>
        <p:nvSpPr>
          <p:cNvPr id="535" name="Google Shape;535;p48"/>
          <p:cNvSpPr/>
          <p:nvPr/>
        </p:nvSpPr>
        <p:spPr>
          <a:xfrm rot="10800000">
            <a:off x="6756920" y="1353488"/>
            <a:ext cx="225300" cy="230700"/>
          </a:xfrm>
          <a:prstGeom prst="ellipse">
            <a:avLst/>
          </a:prstGeom>
          <a:solidFill>
            <a:srgbClr val="FFFFFF"/>
          </a:solidFill>
          <a:ln cap="flat" cmpd="sng" w="28575">
            <a:solidFill>
              <a:srgbClr val="00A2E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36" name="Google Shape;536;p48"/>
          <p:cNvPicPr preferRelativeResize="0"/>
          <p:nvPr/>
        </p:nvPicPr>
        <p:blipFill rotWithShape="1">
          <a:blip r:embed="rId5">
            <a:alphaModFix/>
          </a:blip>
          <a:srcRect b="0" l="0" r="0" t="0"/>
          <a:stretch/>
        </p:blipFill>
        <p:spPr>
          <a:xfrm>
            <a:off x="3072403" y="2051138"/>
            <a:ext cx="1359284" cy="1351561"/>
          </a:xfrm>
          <a:prstGeom prst="rect">
            <a:avLst/>
          </a:prstGeom>
          <a:noFill/>
          <a:ln>
            <a:noFill/>
          </a:ln>
        </p:spPr>
      </p:pic>
      <p:sp>
        <p:nvSpPr>
          <p:cNvPr id="537" name="Google Shape;537;p48"/>
          <p:cNvSpPr/>
          <p:nvPr/>
        </p:nvSpPr>
        <p:spPr>
          <a:xfrm>
            <a:off x="4632557" y="2060330"/>
            <a:ext cx="1359300" cy="1392900"/>
          </a:xfrm>
          <a:prstGeom prst="ellipse">
            <a:avLst/>
          </a:prstGeom>
          <a:blipFill rotWithShape="1">
            <a:blip r:embed="rId6">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538" name="Google Shape;538;p48"/>
          <p:cNvSpPr/>
          <p:nvPr/>
        </p:nvSpPr>
        <p:spPr>
          <a:xfrm>
            <a:off x="3954713" y="3929350"/>
            <a:ext cx="2341800" cy="1136700"/>
          </a:xfrm>
          <a:prstGeom prst="rect">
            <a:avLst/>
          </a:prstGeom>
          <a:solidFill>
            <a:srgbClr val="FFFFF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9"/>
          <p:cNvSpPr/>
          <p:nvPr/>
        </p:nvSpPr>
        <p:spPr>
          <a:xfrm>
            <a:off x="3572657" y="2797937"/>
            <a:ext cx="1902600" cy="2442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4" name="Google Shape;544;p49"/>
          <p:cNvSpPr txBox="1"/>
          <p:nvPr/>
        </p:nvSpPr>
        <p:spPr>
          <a:xfrm>
            <a:off x="6818935" y="1105395"/>
            <a:ext cx="872100" cy="8361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FF0000"/>
              </a:buClr>
              <a:buSzPts val="3000"/>
              <a:buFont typeface="Quattrocento Sans"/>
              <a:buNone/>
            </a:pPr>
            <a:r>
              <a:rPr b="1" i="1" lang="en" sz="3600">
                <a:solidFill>
                  <a:srgbClr val="FF0000"/>
                </a:solidFill>
                <a:latin typeface="Merriweather"/>
                <a:ea typeface="Merriweather"/>
                <a:cs typeface="Merriweather"/>
                <a:sym typeface="Merriweather"/>
              </a:rPr>
              <a:t>Y</a:t>
            </a:r>
            <a:endParaRPr b="1" i="1" sz="3600">
              <a:solidFill>
                <a:srgbClr val="FF0000"/>
              </a:solidFill>
              <a:latin typeface="Merriweather"/>
              <a:ea typeface="Merriweather"/>
              <a:cs typeface="Merriweather"/>
              <a:sym typeface="Merriweather"/>
            </a:endParaRPr>
          </a:p>
        </p:txBody>
      </p:sp>
      <p:grpSp>
        <p:nvGrpSpPr>
          <p:cNvPr id="545" name="Google Shape;545;p49"/>
          <p:cNvGrpSpPr/>
          <p:nvPr/>
        </p:nvGrpSpPr>
        <p:grpSpPr>
          <a:xfrm>
            <a:off x="6498983" y="1868861"/>
            <a:ext cx="1546653" cy="1469306"/>
            <a:chOff x="7660725" y="2994675"/>
            <a:chExt cx="1599600" cy="1519605"/>
          </a:xfrm>
        </p:grpSpPr>
        <p:sp>
          <p:nvSpPr>
            <p:cNvPr id="546" name="Google Shape;546;p49"/>
            <p:cNvSpPr txBox="1"/>
            <p:nvPr/>
          </p:nvSpPr>
          <p:spPr>
            <a:xfrm rot="5400000">
              <a:off x="8009625" y="3013275"/>
              <a:ext cx="901800" cy="8646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3000"/>
                <a:buFont typeface="Quattrocento Sans"/>
                <a:buNone/>
              </a:pPr>
              <a:r>
                <a:rPr lang="en" sz="3600">
                  <a:latin typeface="Merriweather"/>
                  <a:ea typeface="Merriweather"/>
                  <a:cs typeface="Merriweather"/>
                  <a:sym typeface="Merriweather"/>
                </a:rPr>
                <a:t>=</a:t>
              </a:r>
              <a:endParaRPr sz="3600">
                <a:latin typeface="Merriweather"/>
                <a:ea typeface="Merriweather"/>
                <a:cs typeface="Merriweather"/>
                <a:sym typeface="Merriweather"/>
              </a:endParaRPr>
            </a:p>
          </p:txBody>
        </p:sp>
        <p:sp>
          <p:nvSpPr>
            <p:cNvPr id="547" name="Google Shape;547;p49"/>
            <p:cNvSpPr txBox="1"/>
            <p:nvPr/>
          </p:nvSpPr>
          <p:spPr>
            <a:xfrm>
              <a:off x="7660725" y="3649680"/>
              <a:ext cx="1599600" cy="8646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3000"/>
                <a:buFont typeface="Quattrocento Sans"/>
                <a:buNone/>
              </a:pPr>
              <a:r>
                <a:rPr b="1" i="1" lang="en" sz="3600">
                  <a:solidFill>
                    <a:srgbClr val="00B050"/>
                  </a:solidFill>
                  <a:latin typeface="Merriweather"/>
                  <a:ea typeface="Merriweather"/>
                  <a:cs typeface="Merriweather"/>
                  <a:sym typeface="Merriweather"/>
                </a:rPr>
                <a:t>f</a:t>
              </a:r>
              <a:r>
                <a:rPr i="1" lang="en" sz="3600">
                  <a:solidFill>
                    <a:srgbClr val="00B050"/>
                  </a:solidFill>
                  <a:latin typeface="Merriweather"/>
                  <a:ea typeface="Merriweather"/>
                  <a:cs typeface="Merriweather"/>
                  <a:sym typeface="Merriweather"/>
                </a:rPr>
                <a:t>(</a:t>
              </a:r>
              <a:r>
                <a:rPr b="1" i="1" lang="en" sz="3600">
                  <a:solidFill>
                    <a:srgbClr val="0000FF"/>
                  </a:solidFill>
                  <a:latin typeface="Merriweather"/>
                  <a:ea typeface="Merriweather"/>
                  <a:cs typeface="Merriweather"/>
                  <a:sym typeface="Merriweather"/>
                </a:rPr>
                <a:t>X</a:t>
              </a:r>
              <a:r>
                <a:rPr i="1" lang="en" sz="3600">
                  <a:solidFill>
                    <a:srgbClr val="00B050"/>
                  </a:solidFill>
                  <a:latin typeface="Merriweather"/>
                  <a:ea typeface="Merriweather"/>
                  <a:cs typeface="Merriweather"/>
                  <a:sym typeface="Merriweather"/>
                </a:rPr>
                <a:t>)</a:t>
              </a:r>
              <a:endParaRPr i="1" sz="3600">
                <a:solidFill>
                  <a:srgbClr val="00B050"/>
                </a:solidFill>
                <a:latin typeface="Merriweather"/>
                <a:ea typeface="Merriweather"/>
                <a:cs typeface="Merriweather"/>
                <a:sym typeface="Merriweather"/>
              </a:endParaRPr>
            </a:p>
          </p:txBody>
        </p:sp>
      </p:grpSp>
      <p:sp>
        <p:nvSpPr>
          <p:cNvPr id="548" name="Google Shape;548;p49"/>
          <p:cNvSpPr txBox="1"/>
          <p:nvPr/>
        </p:nvSpPr>
        <p:spPr>
          <a:xfrm>
            <a:off x="6726167" y="3497718"/>
            <a:ext cx="912600" cy="12411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FF"/>
              </a:buClr>
              <a:buSzPts val="3000"/>
              <a:buFont typeface="Quattrocento Sans"/>
              <a:buNone/>
            </a:pPr>
            <a:r>
              <a:rPr b="1" i="1" lang="en" sz="3600">
                <a:solidFill>
                  <a:srgbClr val="0000FF"/>
                </a:solidFill>
                <a:latin typeface="Merriweather"/>
                <a:ea typeface="Merriweather"/>
                <a:cs typeface="Merriweather"/>
                <a:sym typeface="Merriweather"/>
              </a:rPr>
              <a:t>X</a:t>
            </a:r>
            <a:endParaRPr i="1" sz="3600">
              <a:solidFill>
                <a:srgbClr val="000000"/>
              </a:solidFill>
              <a:latin typeface="Merriweather"/>
              <a:ea typeface="Merriweather"/>
              <a:cs typeface="Merriweather"/>
              <a:sym typeface="Merriweather"/>
            </a:endParaRPr>
          </a:p>
        </p:txBody>
      </p:sp>
      <p:cxnSp>
        <p:nvCxnSpPr>
          <p:cNvPr id="549" name="Google Shape;549;p49"/>
          <p:cNvCxnSpPr/>
          <p:nvPr/>
        </p:nvCxnSpPr>
        <p:spPr>
          <a:xfrm flipH="1" rot="10800000">
            <a:off x="5839281" y="2958932"/>
            <a:ext cx="807300" cy="3300"/>
          </a:xfrm>
          <a:prstGeom prst="straightConnector1">
            <a:avLst/>
          </a:prstGeom>
          <a:noFill/>
          <a:ln cap="flat" cmpd="sng" w="19050">
            <a:solidFill>
              <a:schemeClr val="dk1"/>
            </a:solidFill>
            <a:prstDash val="solid"/>
            <a:round/>
            <a:headEnd len="med" w="med" type="none"/>
            <a:tailEnd len="med" w="med" type="triangle"/>
          </a:ln>
        </p:spPr>
      </p:cxnSp>
      <p:sp>
        <p:nvSpPr>
          <p:cNvPr id="550" name="Google Shape;550;p49"/>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Cell line-based (</a:t>
            </a:r>
            <a:r>
              <a:rPr i="1" lang="en" sz="2420"/>
              <a:t>in vitro</a:t>
            </a:r>
            <a:r>
              <a:rPr lang="en" sz="2420"/>
              <a:t>) pharmacogenomic data</a:t>
            </a:r>
            <a:endParaRPr sz="2420"/>
          </a:p>
        </p:txBody>
      </p:sp>
      <p:grpSp>
        <p:nvGrpSpPr>
          <p:cNvPr id="551" name="Google Shape;551;p49"/>
          <p:cNvGrpSpPr/>
          <p:nvPr/>
        </p:nvGrpSpPr>
        <p:grpSpPr>
          <a:xfrm>
            <a:off x="1457725" y="3282800"/>
            <a:ext cx="4675525" cy="1592400"/>
            <a:chOff x="1457725" y="3282800"/>
            <a:chExt cx="4675525" cy="1592400"/>
          </a:xfrm>
        </p:grpSpPr>
        <p:sp>
          <p:nvSpPr>
            <p:cNvPr id="552" name="Google Shape;552;p49"/>
            <p:cNvSpPr txBox="1"/>
            <p:nvPr/>
          </p:nvSpPr>
          <p:spPr>
            <a:xfrm>
              <a:off x="2982650" y="3302913"/>
              <a:ext cx="31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B050"/>
                  </a:solidFill>
                  <a:latin typeface="Poppins Medium"/>
                  <a:ea typeface="Poppins Medium"/>
                  <a:cs typeface="Poppins Medium"/>
                  <a:sym typeface="Poppins Medium"/>
                </a:rPr>
                <a:t>Comprehensive molecular profiling</a:t>
              </a:r>
              <a:endParaRPr sz="1100">
                <a:solidFill>
                  <a:srgbClr val="00B050"/>
                </a:solidFill>
                <a:latin typeface="Poppins Medium"/>
                <a:ea typeface="Poppins Medium"/>
                <a:cs typeface="Poppins Medium"/>
                <a:sym typeface="Poppins Medium"/>
              </a:endParaRPr>
            </a:p>
          </p:txBody>
        </p:sp>
        <p:grpSp>
          <p:nvGrpSpPr>
            <p:cNvPr id="553" name="Google Shape;553;p49"/>
            <p:cNvGrpSpPr/>
            <p:nvPr/>
          </p:nvGrpSpPr>
          <p:grpSpPr>
            <a:xfrm>
              <a:off x="1457725" y="3282800"/>
              <a:ext cx="4675525" cy="1592400"/>
              <a:chOff x="1457725" y="3282800"/>
              <a:chExt cx="4675525" cy="1592400"/>
            </a:xfrm>
          </p:grpSpPr>
          <p:sp>
            <p:nvSpPr>
              <p:cNvPr id="554" name="Google Shape;554;p49"/>
              <p:cNvSpPr/>
              <p:nvPr/>
            </p:nvSpPr>
            <p:spPr>
              <a:xfrm>
                <a:off x="2982650" y="3282800"/>
                <a:ext cx="3150600" cy="1592400"/>
              </a:xfrm>
              <a:prstGeom prst="roundRect">
                <a:avLst>
                  <a:gd fmla="val 16667" name="adj"/>
                </a:avLst>
              </a:prstGeom>
              <a:solidFill>
                <a:srgbClr val="00B050">
                  <a:alpha val="11730"/>
                </a:srgbClr>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49"/>
              <p:cNvPicPr preferRelativeResize="0"/>
              <p:nvPr/>
            </p:nvPicPr>
            <p:blipFill>
              <a:blip r:embed="rId3">
                <a:alphaModFix/>
              </a:blip>
              <a:stretch>
                <a:fillRect/>
              </a:stretch>
            </p:blipFill>
            <p:spPr>
              <a:xfrm>
                <a:off x="4747571" y="3703547"/>
                <a:ext cx="807301" cy="1085579"/>
              </a:xfrm>
              <a:prstGeom prst="rect">
                <a:avLst/>
              </a:prstGeom>
              <a:noFill/>
              <a:ln>
                <a:noFill/>
              </a:ln>
            </p:spPr>
          </p:pic>
          <p:grpSp>
            <p:nvGrpSpPr>
              <p:cNvPr id="556" name="Google Shape;556;p49"/>
              <p:cNvGrpSpPr/>
              <p:nvPr/>
            </p:nvGrpSpPr>
            <p:grpSpPr>
              <a:xfrm>
                <a:off x="3377150" y="3917700"/>
                <a:ext cx="644400" cy="705275"/>
                <a:chOff x="3401700" y="1671800"/>
                <a:chExt cx="644400" cy="705275"/>
              </a:xfrm>
            </p:grpSpPr>
            <p:pic>
              <p:nvPicPr>
                <p:cNvPr id="557" name="Google Shape;557;p49"/>
                <p:cNvPicPr preferRelativeResize="0"/>
                <p:nvPr/>
              </p:nvPicPr>
              <p:blipFill rotWithShape="1">
                <a:blip r:embed="rId4">
                  <a:alphaModFix/>
                </a:blip>
                <a:srcRect b="0" l="0" r="0" t="0"/>
                <a:stretch/>
              </p:blipFill>
              <p:spPr>
                <a:xfrm>
                  <a:off x="3418511" y="1671800"/>
                  <a:ext cx="610779" cy="467926"/>
                </a:xfrm>
                <a:prstGeom prst="rect">
                  <a:avLst/>
                </a:prstGeom>
                <a:noFill/>
                <a:ln>
                  <a:noFill/>
                </a:ln>
              </p:spPr>
            </p:pic>
            <p:sp>
              <p:nvSpPr>
                <p:cNvPr id="558" name="Google Shape;558;p49"/>
                <p:cNvSpPr txBox="1"/>
                <p:nvPr/>
              </p:nvSpPr>
              <p:spPr>
                <a:xfrm>
                  <a:off x="3401700" y="2084575"/>
                  <a:ext cx="644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Poppins Medium"/>
                      <a:ea typeface="Poppins Medium"/>
                      <a:cs typeface="Poppins Medium"/>
                      <a:sym typeface="Poppins Medium"/>
                    </a:rPr>
                    <a:t>Live Cells</a:t>
                  </a:r>
                  <a:endParaRPr sz="700">
                    <a:latin typeface="Poppins Medium"/>
                    <a:ea typeface="Poppins Medium"/>
                    <a:cs typeface="Poppins Medium"/>
                    <a:sym typeface="Poppins Medium"/>
                  </a:endParaRPr>
                </a:p>
              </p:txBody>
            </p:sp>
          </p:grpSp>
          <p:sp>
            <p:nvSpPr>
              <p:cNvPr id="559" name="Google Shape;559;p49"/>
              <p:cNvSpPr/>
              <p:nvPr/>
            </p:nvSpPr>
            <p:spPr>
              <a:xfrm flipH="1" rot="10800000">
                <a:off x="1457725" y="3682113"/>
                <a:ext cx="1393950" cy="490825"/>
              </a:xfrm>
              <a:custGeom>
                <a:rect b="b" l="l" r="r" t="t"/>
                <a:pathLst>
                  <a:path extrusionOk="0" h="19633" w="55758">
                    <a:moveTo>
                      <a:pt x="0" y="19633"/>
                    </a:moveTo>
                    <a:lnTo>
                      <a:pt x="0" y="0"/>
                    </a:lnTo>
                    <a:lnTo>
                      <a:pt x="55758" y="0"/>
                    </a:lnTo>
                  </a:path>
                </a:pathLst>
              </a:custGeom>
              <a:noFill/>
              <a:ln cap="flat" cmpd="sng" w="19050">
                <a:solidFill>
                  <a:schemeClr val="dk1"/>
                </a:solidFill>
                <a:prstDash val="solid"/>
                <a:round/>
                <a:headEnd len="med" w="med" type="none"/>
                <a:tailEnd len="med" w="med" type="triangle"/>
              </a:ln>
            </p:spPr>
          </p:sp>
          <p:cxnSp>
            <p:nvCxnSpPr>
              <p:cNvPr id="560" name="Google Shape;560;p49"/>
              <p:cNvCxnSpPr/>
              <p:nvPr/>
            </p:nvCxnSpPr>
            <p:spPr>
              <a:xfrm>
                <a:off x="4221625" y="4172950"/>
                <a:ext cx="412200" cy="0"/>
              </a:xfrm>
              <a:prstGeom prst="straightConnector1">
                <a:avLst/>
              </a:prstGeom>
              <a:noFill/>
              <a:ln cap="flat" cmpd="sng" w="19050">
                <a:solidFill>
                  <a:schemeClr val="dk1"/>
                </a:solidFill>
                <a:prstDash val="solid"/>
                <a:round/>
                <a:headEnd len="med" w="med" type="none"/>
                <a:tailEnd len="med" w="med" type="triangle"/>
              </a:ln>
            </p:spPr>
          </p:cxnSp>
        </p:grpSp>
      </p:grpSp>
      <p:grpSp>
        <p:nvGrpSpPr>
          <p:cNvPr id="561" name="Google Shape;561;p49"/>
          <p:cNvGrpSpPr/>
          <p:nvPr/>
        </p:nvGrpSpPr>
        <p:grpSpPr>
          <a:xfrm>
            <a:off x="2994050" y="2611250"/>
            <a:ext cx="3127800" cy="607750"/>
            <a:chOff x="2994050" y="2611250"/>
            <a:chExt cx="3127800" cy="607750"/>
          </a:xfrm>
        </p:grpSpPr>
        <p:sp>
          <p:nvSpPr>
            <p:cNvPr id="562" name="Google Shape;562;p49"/>
            <p:cNvSpPr txBox="1"/>
            <p:nvPr/>
          </p:nvSpPr>
          <p:spPr>
            <a:xfrm>
              <a:off x="2994050" y="2804800"/>
              <a:ext cx="3127800" cy="2376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700">
                  <a:latin typeface="Poppins Medium"/>
                  <a:ea typeface="Poppins Medium"/>
                  <a:cs typeface="Poppins Medium"/>
                  <a:sym typeface="Poppins Medium"/>
                </a:rPr>
                <a:t>Biomarker discovery</a:t>
              </a:r>
              <a:endParaRPr i="0" sz="1700" u="none" cap="none" strike="noStrike">
                <a:latin typeface="Poppins Medium"/>
                <a:ea typeface="Poppins Medium"/>
                <a:cs typeface="Poppins Medium"/>
                <a:sym typeface="Poppins Medium"/>
              </a:endParaRPr>
            </a:p>
          </p:txBody>
        </p:sp>
        <p:sp>
          <p:nvSpPr>
            <p:cNvPr id="563" name="Google Shape;563;p49"/>
            <p:cNvSpPr/>
            <p:nvPr/>
          </p:nvSpPr>
          <p:spPr>
            <a:xfrm rot="10800000">
              <a:off x="4461650" y="2611250"/>
              <a:ext cx="192600" cy="112800"/>
            </a:xfrm>
            <a:prstGeom prst="triangle">
              <a:avLst>
                <a:gd fmla="val 50000" name="adj"/>
              </a:avLst>
            </a:prstGeom>
            <a:solidFill>
              <a:srgbClr val="00A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4461650" y="3106200"/>
              <a:ext cx="192600" cy="112800"/>
            </a:xfrm>
            <a:prstGeom prst="triangle">
              <a:avLst>
                <a:gd fmla="val 50000" name="adj"/>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9"/>
          <p:cNvSpPr/>
          <p:nvPr/>
        </p:nvSpPr>
        <p:spPr>
          <a:xfrm>
            <a:off x="450500" y="1908775"/>
            <a:ext cx="2012700" cy="2012700"/>
          </a:xfrm>
          <a:prstGeom prst="ellipse">
            <a:avLst/>
          </a:prstGeom>
          <a:solidFill>
            <a:srgbClr val="DCDDDE"/>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6" name="Google Shape;566;p49"/>
          <p:cNvSpPr txBox="1"/>
          <p:nvPr/>
        </p:nvSpPr>
        <p:spPr>
          <a:xfrm>
            <a:off x="702900" y="1908775"/>
            <a:ext cx="1495200" cy="72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Poppins Medium"/>
                <a:ea typeface="Poppins Medium"/>
                <a:cs typeface="Poppins Medium"/>
                <a:sym typeface="Poppins Medium"/>
              </a:rPr>
              <a:t>Collection of cancer models</a:t>
            </a:r>
            <a:endParaRPr i="0" sz="1100" u="none" cap="none" strike="noStrike">
              <a:latin typeface="Poppins Medium"/>
              <a:ea typeface="Poppins Medium"/>
              <a:cs typeface="Poppins Medium"/>
              <a:sym typeface="Poppins Medium"/>
            </a:endParaRPr>
          </a:p>
        </p:txBody>
      </p:sp>
      <p:grpSp>
        <p:nvGrpSpPr>
          <p:cNvPr id="567" name="Google Shape;567;p49"/>
          <p:cNvGrpSpPr/>
          <p:nvPr/>
        </p:nvGrpSpPr>
        <p:grpSpPr>
          <a:xfrm>
            <a:off x="738412" y="2547125"/>
            <a:ext cx="1424175" cy="1131700"/>
            <a:chOff x="738412" y="2547125"/>
            <a:chExt cx="1424175" cy="1131700"/>
          </a:xfrm>
        </p:grpSpPr>
        <p:pic>
          <p:nvPicPr>
            <p:cNvPr id="568" name="Google Shape;568;p49"/>
            <p:cNvPicPr preferRelativeResize="0"/>
            <p:nvPr/>
          </p:nvPicPr>
          <p:blipFill>
            <a:blip r:embed="rId5">
              <a:alphaModFix/>
            </a:blip>
            <a:stretch>
              <a:fillRect/>
            </a:stretch>
          </p:blipFill>
          <p:spPr>
            <a:xfrm>
              <a:off x="1516830" y="2547125"/>
              <a:ext cx="533574" cy="409522"/>
            </a:xfrm>
            <a:prstGeom prst="rect">
              <a:avLst/>
            </a:prstGeom>
            <a:noFill/>
            <a:ln>
              <a:noFill/>
            </a:ln>
          </p:spPr>
        </p:pic>
        <p:pic>
          <p:nvPicPr>
            <p:cNvPr id="569" name="Google Shape;569;p49"/>
            <p:cNvPicPr preferRelativeResize="0"/>
            <p:nvPr/>
          </p:nvPicPr>
          <p:blipFill>
            <a:blip r:embed="rId6">
              <a:alphaModFix/>
            </a:blip>
            <a:stretch>
              <a:fillRect/>
            </a:stretch>
          </p:blipFill>
          <p:spPr>
            <a:xfrm>
              <a:off x="887270" y="2648332"/>
              <a:ext cx="533574" cy="409522"/>
            </a:xfrm>
            <a:prstGeom prst="rect">
              <a:avLst/>
            </a:prstGeom>
            <a:noFill/>
            <a:ln>
              <a:noFill/>
            </a:ln>
          </p:spPr>
        </p:pic>
        <p:pic>
          <p:nvPicPr>
            <p:cNvPr id="570" name="Google Shape;570;p49"/>
            <p:cNvPicPr preferRelativeResize="0"/>
            <p:nvPr/>
          </p:nvPicPr>
          <p:blipFill>
            <a:blip r:embed="rId7">
              <a:alphaModFix/>
            </a:blip>
            <a:stretch>
              <a:fillRect/>
            </a:stretch>
          </p:blipFill>
          <p:spPr>
            <a:xfrm>
              <a:off x="1420835" y="2882391"/>
              <a:ext cx="535069" cy="409522"/>
            </a:xfrm>
            <a:prstGeom prst="rect">
              <a:avLst/>
            </a:prstGeom>
            <a:noFill/>
            <a:ln>
              <a:noFill/>
            </a:ln>
          </p:spPr>
        </p:pic>
        <p:pic>
          <p:nvPicPr>
            <p:cNvPr id="571" name="Google Shape;571;p49"/>
            <p:cNvPicPr preferRelativeResize="0"/>
            <p:nvPr/>
          </p:nvPicPr>
          <p:blipFill>
            <a:blip r:embed="rId8">
              <a:alphaModFix/>
            </a:blip>
            <a:stretch>
              <a:fillRect/>
            </a:stretch>
          </p:blipFill>
          <p:spPr>
            <a:xfrm>
              <a:off x="1627519" y="3190073"/>
              <a:ext cx="535069" cy="409522"/>
            </a:xfrm>
            <a:prstGeom prst="rect">
              <a:avLst/>
            </a:prstGeom>
            <a:noFill/>
            <a:ln>
              <a:noFill/>
            </a:ln>
          </p:spPr>
        </p:pic>
        <p:pic>
          <p:nvPicPr>
            <p:cNvPr id="572" name="Google Shape;572;p49"/>
            <p:cNvPicPr preferRelativeResize="0"/>
            <p:nvPr/>
          </p:nvPicPr>
          <p:blipFill>
            <a:blip r:embed="rId9">
              <a:alphaModFix/>
            </a:blip>
            <a:stretch>
              <a:fillRect/>
            </a:stretch>
          </p:blipFill>
          <p:spPr>
            <a:xfrm>
              <a:off x="738412" y="3039389"/>
              <a:ext cx="533574" cy="409522"/>
            </a:xfrm>
            <a:prstGeom prst="rect">
              <a:avLst/>
            </a:prstGeom>
            <a:noFill/>
            <a:ln>
              <a:noFill/>
            </a:ln>
          </p:spPr>
        </p:pic>
        <p:pic>
          <p:nvPicPr>
            <p:cNvPr id="573" name="Google Shape;573;p49"/>
            <p:cNvPicPr preferRelativeResize="0"/>
            <p:nvPr/>
          </p:nvPicPr>
          <p:blipFill>
            <a:blip r:embed="rId10">
              <a:alphaModFix/>
            </a:blip>
            <a:stretch>
              <a:fillRect/>
            </a:stretch>
          </p:blipFill>
          <p:spPr>
            <a:xfrm>
              <a:off x="1128913" y="3269303"/>
              <a:ext cx="533574" cy="409522"/>
            </a:xfrm>
            <a:prstGeom prst="rect">
              <a:avLst/>
            </a:prstGeom>
            <a:noFill/>
            <a:ln>
              <a:noFill/>
            </a:ln>
          </p:spPr>
        </p:pic>
      </p:grpSp>
      <p:grpSp>
        <p:nvGrpSpPr>
          <p:cNvPr id="574" name="Google Shape;574;p49"/>
          <p:cNvGrpSpPr/>
          <p:nvPr/>
        </p:nvGrpSpPr>
        <p:grpSpPr>
          <a:xfrm>
            <a:off x="1457725" y="939225"/>
            <a:ext cx="4675650" cy="1597900"/>
            <a:chOff x="1457725" y="939225"/>
            <a:chExt cx="4675650" cy="1597900"/>
          </a:xfrm>
        </p:grpSpPr>
        <p:sp>
          <p:nvSpPr>
            <p:cNvPr id="575" name="Google Shape;575;p49"/>
            <p:cNvSpPr/>
            <p:nvPr/>
          </p:nvSpPr>
          <p:spPr>
            <a:xfrm>
              <a:off x="2982650" y="939225"/>
              <a:ext cx="3150600" cy="1592400"/>
            </a:xfrm>
            <a:prstGeom prst="roundRect">
              <a:avLst>
                <a:gd fmla="val 16667" name="adj"/>
              </a:avLst>
            </a:prstGeom>
            <a:solidFill>
              <a:srgbClr val="00A2E0">
                <a:alpha val="12290"/>
              </a:srgbClr>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txBox="1"/>
            <p:nvPr/>
          </p:nvSpPr>
          <p:spPr>
            <a:xfrm>
              <a:off x="2982775" y="939225"/>
              <a:ext cx="31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A2E0"/>
                  </a:solidFill>
                  <a:latin typeface="Poppins Medium"/>
                  <a:ea typeface="Poppins Medium"/>
                  <a:cs typeface="Poppins Medium"/>
                  <a:sym typeface="Poppins Medium"/>
                </a:rPr>
                <a:t>Drug sensitivity screening</a:t>
              </a:r>
              <a:endParaRPr sz="1100">
                <a:solidFill>
                  <a:srgbClr val="00A2E0"/>
                </a:solidFill>
                <a:latin typeface="Poppins Medium"/>
                <a:ea typeface="Poppins Medium"/>
                <a:cs typeface="Poppins Medium"/>
                <a:sym typeface="Poppins Medium"/>
              </a:endParaRPr>
            </a:p>
          </p:txBody>
        </p:sp>
        <p:grpSp>
          <p:nvGrpSpPr>
            <p:cNvPr id="577" name="Google Shape;577;p49"/>
            <p:cNvGrpSpPr/>
            <p:nvPr/>
          </p:nvGrpSpPr>
          <p:grpSpPr>
            <a:xfrm>
              <a:off x="3377150" y="1831850"/>
              <a:ext cx="644400" cy="705275"/>
              <a:chOff x="3401700" y="1671800"/>
              <a:chExt cx="644400" cy="705275"/>
            </a:xfrm>
          </p:grpSpPr>
          <p:pic>
            <p:nvPicPr>
              <p:cNvPr id="578" name="Google Shape;578;p49"/>
              <p:cNvPicPr preferRelativeResize="0"/>
              <p:nvPr/>
            </p:nvPicPr>
            <p:blipFill rotWithShape="1">
              <a:blip r:embed="rId4">
                <a:alphaModFix/>
              </a:blip>
              <a:srcRect b="0" l="0" r="0" t="0"/>
              <a:stretch/>
            </p:blipFill>
            <p:spPr>
              <a:xfrm>
                <a:off x="3418511" y="1671800"/>
                <a:ext cx="610779" cy="467926"/>
              </a:xfrm>
              <a:prstGeom prst="rect">
                <a:avLst/>
              </a:prstGeom>
              <a:noFill/>
              <a:ln>
                <a:noFill/>
              </a:ln>
            </p:spPr>
          </p:pic>
          <p:sp>
            <p:nvSpPr>
              <p:cNvPr id="579" name="Google Shape;579;p49"/>
              <p:cNvSpPr txBox="1"/>
              <p:nvPr/>
            </p:nvSpPr>
            <p:spPr>
              <a:xfrm>
                <a:off x="3401700" y="2084575"/>
                <a:ext cx="644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Poppins Medium"/>
                    <a:ea typeface="Poppins Medium"/>
                    <a:cs typeface="Poppins Medium"/>
                    <a:sym typeface="Poppins Medium"/>
                  </a:rPr>
                  <a:t>Live Cells</a:t>
                </a:r>
                <a:endParaRPr sz="700">
                  <a:latin typeface="Poppins Medium"/>
                  <a:ea typeface="Poppins Medium"/>
                  <a:cs typeface="Poppins Medium"/>
                  <a:sym typeface="Poppins Medium"/>
                </a:endParaRPr>
              </a:p>
            </p:txBody>
          </p:sp>
        </p:grpSp>
        <p:pic>
          <p:nvPicPr>
            <p:cNvPr id="580" name="Google Shape;580;p49"/>
            <p:cNvPicPr preferRelativeResize="0"/>
            <p:nvPr/>
          </p:nvPicPr>
          <p:blipFill>
            <a:blip r:embed="rId11">
              <a:alphaModFix/>
            </a:blip>
            <a:stretch>
              <a:fillRect/>
            </a:stretch>
          </p:blipFill>
          <p:spPr>
            <a:xfrm>
              <a:off x="3544810" y="1345063"/>
              <a:ext cx="309075" cy="304324"/>
            </a:xfrm>
            <a:prstGeom prst="rect">
              <a:avLst/>
            </a:prstGeom>
            <a:noFill/>
            <a:ln>
              <a:noFill/>
            </a:ln>
          </p:spPr>
        </p:pic>
        <p:sp>
          <p:nvSpPr>
            <p:cNvPr id="581" name="Google Shape;581;p49"/>
            <p:cNvSpPr/>
            <p:nvPr/>
          </p:nvSpPr>
          <p:spPr>
            <a:xfrm>
              <a:off x="1457725" y="1423475"/>
              <a:ext cx="1393950" cy="490825"/>
            </a:xfrm>
            <a:custGeom>
              <a:rect b="b" l="l" r="r" t="t"/>
              <a:pathLst>
                <a:path extrusionOk="0" h="19633" w="55758">
                  <a:moveTo>
                    <a:pt x="0" y="19633"/>
                  </a:moveTo>
                  <a:lnTo>
                    <a:pt x="0" y="0"/>
                  </a:lnTo>
                  <a:lnTo>
                    <a:pt x="55758" y="0"/>
                  </a:lnTo>
                </a:path>
              </a:pathLst>
            </a:custGeom>
            <a:noFill/>
            <a:ln cap="flat" cmpd="sng" w="19050">
              <a:solidFill>
                <a:schemeClr val="dk1"/>
              </a:solidFill>
              <a:prstDash val="solid"/>
              <a:round/>
              <a:headEnd len="med" w="med" type="none"/>
              <a:tailEnd len="med" w="med" type="triangle"/>
            </a:ln>
          </p:spPr>
        </p:sp>
        <p:cxnSp>
          <p:nvCxnSpPr>
            <p:cNvPr id="582" name="Google Shape;582;p49"/>
            <p:cNvCxnSpPr/>
            <p:nvPr/>
          </p:nvCxnSpPr>
          <p:spPr>
            <a:xfrm>
              <a:off x="4221625" y="2068388"/>
              <a:ext cx="412200" cy="0"/>
            </a:xfrm>
            <a:prstGeom prst="straightConnector1">
              <a:avLst/>
            </a:prstGeom>
            <a:noFill/>
            <a:ln cap="flat" cmpd="sng" w="19050">
              <a:solidFill>
                <a:schemeClr val="dk1"/>
              </a:solidFill>
              <a:prstDash val="solid"/>
              <a:round/>
              <a:headEnd len="med" w="med" type="none"/>
              <a:tailEnd len="med" w="med" type="triangle"/>
            </a:ln>
          </p:spPr>
        </p:cxnSp>
        <p:sp>
          <p:nvSpPr>
            <p:cNvPr id="583" name="Google Shape;583;p49"/>
            <p:cNvSpPr/>
            <p:nvPr/>
          </p:nvSpPr>
          <p:spPr>
            <a:xfrm rot="10800000">
              <a:off x="3640995" y="1706413"/>
              <a:ext cx="116700" cy="68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49"/>
            <p:cNvPicPr preferRelativeResize="0"/>
            <p:nvPr/>
          </p:nvPicPr>
          <p:blipFill rotWithShape="1">
            <a:blip r:embed="rId12">
              <a:alphaModFix/>
            </a:blip>
            <a:srcRect b="0" l="0" r="0" t="0"/>
            <a:stretch/>
          </p:blipFill>
          <p:spPr>
            <a:xfrm>
              <a:off x="4808725" y="1471985"/>
              <a:ext cx="1030549" cy="89829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8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38" name="Google Shape;138;p23"/>
          <p:cNvSpPr txBox="1"/>
          <p:nvPr>
            <p:ph idx="1" type="body"/>
          </p:nvPr>
        </p:nvSpPr>
        <p:spPr>
          <a:xfrm>
            <a:off x="594750" y="887475"/>
            <a:ext cx="7996200" cy="386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need for multi-omics in precision oncology</a:t>
            </a:r>
            <a:endParaRPr/>
          </a:p>
          <a:p>
            <a:pPr indent="-342900" lvl="0" marL="457200" rtl="0" algn="l">
              <a:spcBef>
                <a:spcPts val="0"/>
              </a:spcBef>
              <a:spcAft>
                <a:spcPts val="0"/>
              </a:spcAft>
              <a:buSzPts val="1800"/>
              <a:buChar char="●"/>
            </a:pPr>
            <a:r>
              <a:rPr lang="en"/>
              <a:t>Data challenges → ORCESTRA + PharmacoGx</a:t>
            </a:r>
            <a:endParaRPr/>
          </a:p>
          <a:p>
            <a:pPr indent="-342900" lvl="0" marL="457200" rtl="0" algn="l">
              <a:spcBef>
                <a:spcPts val="0"/>
              </a:spcBef>
              <a:spcAft>
                <a:spcPts val="0"/>
              </a:spcAft>
              <a:buSzPts val="1800"/>
              <a:buChar char="●"/>
            </a:pPr>
            <a:r>
              <a:rPr lang="en"/>
              <a:t>One omics to rule them all?</a:t>
            </a:r>
            <a:endParaRPr/>
          </a:p>
          <a:p>
            <a:pPr indent="-342900" lvl="0" marL="457200" rtl="0" algn="l">
              <a:spcBef>
                <a:spcPts val="0"/>
              </a:spcBef>
              <a:spcAft>
                <a:spcPts val="0"/>
              </a:spcAft>
              <a:buSzPts val="1800"/>
              <a:buChar char="●"/>
            </a:pPr>
            <a:r>
              <a:rPr lang="en"/>
              <a:t>Combining omics</a:t>
            </a:r>
            <a:endParaRPr/>
          </a:p>
          <a:p>
            <a:pPr indent="-330200" lvl="1" marL="914400" rtl="0" algn="l">
              <a:spcBef>
                <a:spcPts val="0"/>
              </a:spcBef>
              <a:spcAft>
                <a:spcPts val="0"/>
              </a:spcAft>
              <a:buSzPts val="1600"/>
              <a:buChar char="○"/>
            </a:pPr>
            <a:r>
              <a:rPr lang="en"/>
              <a:t>Convergence vs complementarity</a:t>
            </a:r>
            <a:endParaRPr/>
          </a:p>
          <a:p>
            <a:pPr indent="-330200" lvl="1" marL="914400" rtl="0" algn="l">
              <a:spcBef>
                <a:spcPts val="0"/>
              </a:spcBef>
              <a:spcAft>
                <a:spcPts val="0"/>
              </a:spcAft>
              <a:buSzPts val="1600"/>
              <a:buChar char="○"/>
            </a:pPr>
            <a:r>
              <a:rPr lang="en"/>
              <a:t>SNF / DNF</a:t>
            </a:r>
            <a:endParaRPr/>
          </a:p>
          <a:p>
            <a:pPr indent="-330200" lvl="1" marL="914400" rtl="0" algn="l">
              <a:spcBef>
                <a:spcPts val="0"/>
              </a:spcBef>
              <a:spcAft>
                <a:spcPts val="0"/>
              </a:spcAft>
              <a:buSzPts val="1600"/>
              <a:buChar char="○"/>
            </a:pPr>
            <a:r>
              <a:rPr lang="en"/>
              <a:t>Gevaert</a:t>
            </a:r>
            <a:endParaRPr/>
          </a:p>
          <a:p>
            <a:pPr indent="-330200" lvl="1" marL="914400" rtl="0" algn="l">
              <a:spcBef>
                <a:spcPts val="0"/>
              </a:spcBef>
              <a:spcAft>
                <a:spcPts val="0"/>
              </a:spcAft>
              <a:buSzPts val="1600"/>
              <a:buChar char="○"/>
            </a:pPr>
            <a:r>
              <a:rPr lang="en"/>
              <a:t>Deep learning</a:t>
            </a:r>
            <a:endParaRPr/>
          </a:p>
          <a:p>
            <a:pPr indent="-342900" lvl="0" marL="457200" rtl="0" algn="l">
              <a:spcBef>
                <a:spcPts val="0"/>
              </a:spcBef>
              <a:spcAft>
                <a:spcPts val="0"/>
              </a:spcAft>
              <a:buSzPts val="1800"/>
              <a:buChar char="●"/>
            </a:pPr>
            <a:r>
              <a:rPr lang="en"/>
              <a:t>Sharing + Research Reproducibility → </a:t>
            </a:r>
            <a:r>
              <a:rPr lang="en"/>
              <a:t> Code Ocean</a:t>
            </a:r>
            <a:endParaRPr/>
          </a:p>
          <a:p>
            <a:pPr indent="-342900" lvl="0" marL="457200" rtl="0" algn="l">
              <a:spcBef>
                <a:spcPts val="0"/>
              </a:spcBef>
              <a:spcAft>
                <a:spcPts val="0"/>
              </a:spcAft>
              <a:buSzPts val="1800"/>
              <a:buChar char="●"/>
            </a:pPr>
            <a:r>
              <a:rPr lang="en"/>
              <a:t>Future directions: Radiomics + ctDNA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50"/>
          <p:cNvSpPr txBox="1"/>
          <p:nvPr>
            <p:ph type="title"/>
          </p:nvPr>
        </p:nvSpPr>
        <p:spPr>
          <a:xfrm>
            <a:off x="730000" y="1318650"/>
            <a:ext cx="7806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Data challenges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1"/>
          <p:cNvSpPr txBox="1"/>
          <p:nvPr>
            <p:ph type="title"/>
          </p:nvPr>
        </p:nvSpPr>
        <p:spPr>
          <a:xfrm>
            <a:off x="0" y="0"/>
            <a:ext cx="9144000" cy="535200"/>
          </a:xfrm>
          <a:prstGeom prst="rect">
            <a:avLst/>
          </a:prstGeom>
          <a:noFill/>
          <a:ln>
            <a:noFill/>
          </a:ln>
        </p:spPr>
        <p:txBody>
          <a:bodyPr anchorCtr="0" anchor="t" bIns="68575" lIns="109725" spcFirstLastPara="1" rIns="109725" wrap="square" tIns="68575">
            <a:noAutofit/>
          </a:bodyPr>
          <a:lstStyle/>
          <a:p>
            <a:pPr indent="0" lvl="0" marL="0" rtl="0" algn="l">
              <a:lnSpc>
                <a:spcPct val="90000"/>
              </a:lnSpc>
              <a:spcBef>
                <a:spcPts val="0"/>
              </a:spcBef>
              <a:spcAft>
                <a:spcPts val="0"/>
              </a:spcAft>
              <a:buClr>
                <a:schemeClr val="dk1"/>
              </a:buClr>
              <a:buSzPts val="3150"/>
              <a:buFont typeface="Quattrocento Sans"/>
              <a:buNone/>
            </a:pPr>
            <a:r>
              <a:rPr lang="en" sz="2420"/>
              <a:t>Cell line-based pharmacogenomic studies</a:t>
            </a:r>
            <a:endParaRPr sz="2420"/>
          </a:p>
        </p:txBody>
      </p:sp>
      <p:pic>
        <p:nvPicPr>
          <p:cNvPr id="595" name="Google Shape;595;p51"/>
          <p:cNvPicPr preferRelativeResize="0"/>
          <p:nvPr/>
        </p:nvPicPr>
        <p:blipFill rotWithShape="1">
          <a:blip r:embed="rId3">
            <a:alphaModFix/>
          </a:blip>
          <a:srcRect b="7428" l="6192" r="5083" t="7086"/>
          <a:stretch/>
        </p:blipFill>
        <p:spPr>
          <a:xfrm>
            <a:off x="552150" y="673731"/>
            <a:ext cx="8039700" cy="4069895"/>
          </a:xfrm>
          <a:prstGeom prst="rect">
            <a:avLst/>
          </a:prstGeom>
          <a:noFill/>
          <a:ln>
            <a:noFill/>
          </a:ln>
        </p:spPr>
      </p:pic>
      <p:sp>
        <p:nvSpPr>
          <p:cNvPr id="596" name="Google Shape;596;p51"/>
          <p:cNvSpPr txBox="1"/>
          <p:nvPr/>
        </p:nvSpPr>
        <p:spPr>
          <a:xfrm>
            <a:off x="7990500" y="4766875"/>
            <a:ext cx="88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latin typeface="Roboto"/>
                <a:ea typeface="Roboto"/>
                <a:cs typeface="Roboto"/>
                <a:sym typeface="Roboto"/>
              </a:rPr>
              <a:t>* Updates</a:t>
            </a:r>
            <a:endParaRPr b="1" i="1" sz="11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p:nvPr/>
        </p:nvSpPr>
        <p:spPr>
          <a:xfrm>
            <a:off x="1330625" y="3954525"/>
            <a:ext cx="7094100" cy="1011900"/>
          </a:xfrm>
          <a:prstGeom prst="roundRect">
            <a:avLst>
              <a:gd fmla="val 111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challenge in pharmacogenomics</a:t>
            </a:r>
            <a:endParaRPr/>
          </a:p>
        </p:txBody>
      </p:sp>
      <p:sp>
        <p:nvSpPr>
          <p:cNvPr id="603" name="Google Shape;603;p52"/>
          <p:cNvSpPr txBox="1"/>
          <p:nvPr>
            <p:ph idx="1" type="body"/>
          </p:nvPr>
        </p:nvSpPr>
        <p:spPr>
          <a:xfrm>
            <a:off x="311700" y="648474"/>
            <a:ext cx="8520600" cy="2907900"/>
          </a:xfrm>
          <a:prstGeom prst="rect">
            <a:avLst/>
          </a:prstGeom>
        </p:spPr>
        <p:txBody>
          <a:bodyPr anchorCtr="0" anchor="t" bIns="91425" lIns="91425" spcFirstLastPara="1" rIns="91425" wrap="square" tIns="91425">
            <a:noAutofit/>
          </a:bodyPr>
          <a:lstStyle/>
          <a:p>
            <a:pPr indent="-294299" lvl="0" marL="314999" rtl="0" algn="l">
              <a:lnSpc>
                <a:spcPct val="100000"/>
              </a:lnSpc>
              <a:spcBef>
                <a:spcPts val="1000"/>
              </a:spcBef>
              <a:spcAft>
                <a:spcPts val="0"/>
              </a:spcAft>
              <a:buSzPts val="1800"/>
              <a:buChar char="●"/>
            </a:pPr>
            <a:r>
              <a:rPr b="1" lang="en">
                <a:latin typeface="Roboto"/>
                <a:ea typeface="Roboto"/>
                <a:cs typeface="Roboto"/>
                <a:sym typeface="Roboto"/>
              </a:rPr>
              <a:t>Lack of standards</a:t>
            </a:r>
            <a:r>
              <a:rPr lang="en"/>
              <a:t> for</a:t>
            </a:r>
            <a:endParaRPr/>
          </a:p>
          <a:p>
            <a:pPr indent="-295275" lvl="1" marL="585000" rtl="0" algn="l">
              <a:lnSpc>
                <a:spcPct val="100000"/>
              </a:lnSpc>
              <a:spcBef>
                <a:spcPts val="0"/>
              </a:spcBef>
              <a:spcAft>
                <a:spcPts val="0"/>
              </a:spcAft>
              <a:buSzPts val="1800"/>
              <a:buChar char="○"/>
            </a:pPr>
            <a:r>
              <a:rPr lang="en" sz="1800"/>
              <a:t>Heterogeneous sample and drug annotations</a:t>
            </a:r>
            <a:endParaRPr sz="1800"/>
          </a:p>
          <a:p>
            <a:pPr indent="-295275" lvl="1" marL="585000" rtl="0" algn="l">
              <a:lnSpc>
                <a:spcPct val="100000"/>
              </a:lnSpc>
              <a:spcBef>
                <a:spcPts val="0"/>
              </a:spcBef>
              <a:spcAft>
                <a:spcPts val="0"/>
              </a:spcAft>
              <a:buSzPts val="1800"/>
              <a:buChar char="○"/>
            </a:pPr>
            <a:r>
              <a:rPr lang="en" sz="1800"/>
              <a:t>Pharmacological profiles released using diverse (undocumented) formats</a:t>
            </a:r>
            <a:endParaRPr sz="1800"/>
          </a:p>
          <a:p>
            <a:pPr indent="-295275" lvl="1" marL="585000" rtl="0" algn="l">
              <a:lnSpc>
                <a:spcPct val="100000"/>
              </a:lnSpc>
              <a:spcBef>
                <a:spcPts val="0"/>
              </a:spcBef>
              <a:spcAft>
                <a:spcPts val="0"/>
              </a:spcAft>
              <a:buSzPts val="1800"/>
              <a:buChar char="○"/>
            </a:pPr>
            <a:r>
              <a:rPr lang="en" sz="1800"/>
              <a:t>Annotations are not consistent across data modalities</a:t>
            </a:r>
            <a:endParaRPr sz="1800"/>
          </a:p>
          <a:p>
            <a:pPr indent="-294299" lvl="0" marL="314999" rtl="0" algn="l">
              <a:lnSpc>
                <a:spcPct val="100000"/>
              </a:lnSpc>
              <a:spcBef>
                <a:spcPts val="1600"/>
              </a:spcBef>
              <a:spcAft>
                <a:spcPts val="0"/>
              </a:spcAft>
              <a:buSzPts val="1800"/>
              <a:buChar char="●"/>
            </a:pPr>
            <a:r>
              <a:rPr b="1" lang="en">
                <a:latin typeface="Roboto"/>
                <a:ea typeface="Roboto"/>
                <a:cs typeface="Roboto"/>
                <a:sym typeface="Roboto"/>
              </a:rPr>
              <a:t>Lack of metadata</a:t>
            </a:r>
            <a:r>
              <a:rPr lang="en"/>
              <a:t> regarding</a:t>
            </a:r>
            <a:endParaRPr/>
          </a:p>
          <a:p>
            <a:pPr indent="-295275" lvl="1" marL="585000" rtl="0" algn="l">
              <a:lnSpc>
                <a:spcPct val="100000"/>
              </a:lnSpc>
              <a:spcBef>
                <a:spcPts val="0"/>
              </a:spcBef>
              <a:spcAft>
                <a:spcPts val="0"/>
              </a:spcAft>
              <a:buSzPts val="1800"/>
              <a:buChar char="○"/>
            </a:pPr>
            <a:r>
              <a:rPr lang="en" sz="1800"/>
              <a:t>Experimental designs</a:t>
            </a:r>
            <a:endParaRPr sz="1800"/>
          </a:p>
          <a:p>
            <a:pPr indent="-295275" lvl="1" marL="585000" rtl="0" algn="l">
              <a:lnSpc>
                <a:spcPct val="100000"/>
              </a:lnSpc>
              <a:spcBef>
                <a:spcPts val="0"/>
              </a:spcBef>
              <a:spcAft>
                <a:spcPts val="0"/>
              </a:spcAft>
              <a:buSzPts val="1800"/>
              <a:buChar char="○"/>
            </a:pPr>
            <a:r>
              <a:rPr lang="en" sz="1800"/>
              <a:t>Modeling and summarization of the drug response</a:t>
            </a:r>
            <a:endParaRPr sz="1800"/>
          </a:p>
          <a:p>
            <a:pPr indent="-294299" lvl="0" marL="314999" rtl="0" algn="l">
              <a:lnSpc>
                <a:spcPct val="100000"/>
              </a:lnSpc>
              <a:spcBef>
                <a:spcPts val="1600"/>
              </a:spcBef>
              <a:spcAft>
                <a:spcPts val="0"/>
              </a:spcAft>
              <a:buClr>
                <a:srgbClr val="D14235"/>
              </a:buClr>
              <a:buSzPts val="1800"/>
              <a:buChar char="●"/>
            </a:pPr>
            <a:r>
              <a:rPr b="1" lang="en">
                <a:solidFill>
                  <a:srgbClr val="D14235"/>
                </a:solidFill>
                <a:latin typeface="Roboto"/>
                <a:ea typeface="Roboto"/>
                <a:cs typeface="Roboto"/>
                <a:sym typeface="Roboto"/>
              </a:rPr>
              <a:t>Pharmacogenomic data</a:t>
            </a:r>
            <a:r>
              <a:rPr lang="en">
                <a:solidFill>
                  <a:srgbClr val="D14235"/>
                </a:solidFill>
              </a:rPr>
              <a:t> often not directly amenable to statistical / ML analysis</a:t>
            </a:r>
            <a:endParaRPr>
              <a:solidFill>
                <a:srgbClr val="D14235"/>
              </a:solidFill>
            </a:endParaRPr>
          </a:p>
        </p:txBody>
      </p:sp>
      <p:sp>
        <p:nvSpPr>
          <p:cNvPr id="604" name="Google Shape;604;p52"/>
          <p:cNvSpPr/>
          <p:nvPr/>
        </p:nvSpPr>
        <p:spPr>
          <a:xfrm>
            <a:off x="1950150" y="4026475"/>
            <a:ext cx="6359400" cy="827400"/>
          </a:xfrm>
          <a:prstGeom prst="rect">
            <a:avLst/>
          </a:prstGeom>
          <a:noFill/>
          <a:ln>
            <a:noFill/>
          </a:ln>
        </p:spPr>
        <p:txBody>
          <a:bodyPr anchorCtr="0" anchor="t" bIns="34275" lIns="68575" spcFirstLastPara="1" rIns="68575" wrap="square" tIns="34275">
            <a:noAutofit/>
          </a:bodyPr>
          <a:lstStyle/>
          <a:p>
            <a:pPr indent="0" lvl="0" marL="63500" marR="0" rtl="0" algn="l">
              <a:spcBef>
                <a:spcPts val="0"/>
              </a:spcBef>
              <a:spcAft>
                <a:spcPts val="0"/>
              </a:spcAft>
              <a:buNone/>
            </a:pPr>
            <a:r>
              <a:rPr b="1" lang="en" sz="1800">
                <a:solidFill>
                  <a:srgbClr val="00A2E0"/>
                </a:solidFill>
                <a:latin typeface="Roboto"/>
                <a:ea typeface="Roboto"/>
                <a:cs typeface="Roboto"/>
                <a:sym typeface="Roboto"/>
              </a:rPr>
              <a:t>Need to improve the “FAIRness”</a:t>
            </a:r>
            <a:r>
              <a:rPr lang="en" sz="1800">
                <a:solidFill>
                  <a:srgbClr val="00A2E0"/>
                </a:solidFill>
                <a:latin typeface="Roboto"/>
                <a:ea typeface="Roboto"/>
                <a:cs typeface="Roboto"/>
                <a:sym typeface="Roboto"/>
              </a:rPr>
              <a:t> of pharmacogenomic data</a:t>
            </a:r>
            <a:endParaRPr sz="1800">
              <a:solidFill>
                <a:srgbClr val="00A2E0"/>
              </a:solidFill>
              <a:latin typeface="Roboto"/>
              <a:ea typeface="Roboto"/>
              <a:cs typeface="Roboto"/>
              <a:sym typeface="Roboto"/>
            </a:endParaRPr>
          </a:p>
          <a:p>
            <a:pPr indent="-257175" lvl="0" marL="405000" marR="0" rtl="0" algn="l">
              <a:spcBef>
                <a:spcPts val="0"/>
              </a:spcBef>
              <a:spcAft>
                <a:spcPts val="0"/>
              </a:spcAft>
              <a:buClr>
                <a:srgbClr val="00A2E0"/>
              </a:buClr>
              <a:buSzPts val="1800"/>
              <a:buFont typeface="Roboto Light"/>
              <a:buChar char="•"/>
            </a:pPr>
            <a:r>
              <a:rPr lang="en" sz="1800">
                <a:solidFill>
                  <a:srgbClr val="00A2E0"/>
                </a:solidFill>
                <a:latin typeface="Roboto Light"/>
                <a:ea typeface="Roboto Light"/>
                <a:cs typeface="Roboto Light"/>
                <a:sym typeface="Roboto Light"/>
              </a:rPr>
              <a:t>Findable + Accessible + Interoperable + Reusable</a:t>
            </a:r>
            <a:endParaRPr sz="1800">
              <a:solidFill>
                <a:srgbClr val="FF0000"/>
              </a:solidFill>
              <a:latin typeface="Roboto Light"/>
              <a:ea typeface="Roboto Light"/>
              <a:cs typeface="Roboto Light"/>
              <a:sym typeface="Roboto Light"/>
            </a:endParaRPr>
          </a:p>
          <a:p>
            <a:pPr indent="-257175" lvl="0" marL="405000" marR="0" rtl="0" algn="l">
              <a:spcBef>
                <a:spcPts val="0"/>
              </a:spcBef>
              <a:spcAft>
                <a:spcPts val="0"/>
              </a:spcAft>
              <a:buClr>
                <a:srgbClr val="00A2E0"/>
              </a:buClr>
              <a:buSzPts val="1800"/>
              <a:buFont typeface="Roboto Light"/>
              <a:buChar char="•"/>
            </a:pPr>
            <a:r>
              <a:rPr lang="en" sz="1800">
                <a:solidFill>
                  <a:srgbClr val="00A2E0"/>
                </a:solidFill>
                <a:latin typeface="Roboto Light"/>
                <a:ea typeface="Roboto Light"/>
                <a:cs typeface="Roboto Light"/>
                <a:sym typeface="Roboto Light"/>
              </a:rPr>
              <a:t>Make pharmacogenomic research more Reproducible</a:t>
            </a:r>
            <a:endParaRPr sz="1800">
              <a:solidFill>
                <a:srgbClr val="00A2E0"/>
              </a:solidFill>
              <a:latin typeface="Roboto Light"/>
              <a:ea typeface="Roboto Light"/>
              <a:cs typeface="Roboto Light"/>
              <a:sym typeface="Roboto Light"/>
            </a:endParaRPr>
          </a:p>
        </p:txBody>
      </p:sp>
      <p:sp>
        <p:nvSpPr>
          <p:cNvPr id="605" name="Google Shape;605;p52"/>
          <p:cNvSpPr/>
          <p:nvPr/>
        </p:nvSpPr>
        <p:spPr>
          <a:xfrm>
            <a:off x="1638903" y="4241440"/>
            <a:ext cx="252875" cy="443750"/>
          </a:xfrm>
          <a:custGeom>
            <a:rect b="b" l="l" r="r" t="t"/>
            <a:pathLst>
              <a:path extrusionOk="0" h="17750" w="10115">
                <a:moveTo>
                  <a:pt x="0" y="0"/>
                </a:moveTo>
                <a:lnTo>
                  <a:pt x="10115" y="8869"/>
                </a:lnTo>
                <a:lnTo>
                  <a:pt x="374" y="17750"/>
                </a:lnTo>
              </a:path>
            </a:pathLst>
          </a:custGeom>
          <a:noFill/>
          <a:ln cap="flat" cmpd="sng" w="19050">
            <a:solidFill>
              <a:srgbClr val="00A2E0"/>
            </a:solidFill>
            <a:prstDash val="solid"/>
            <a:round/>
            <a:headEnd len="med" w="med" type="none"/>
            <a:tailEnd len="med" w="med" type="none"/>
          </a:ln>
        </p:spPr>
      </p:sp>
      <p:sp>
        <p:nvSpPr>
          <p:cNvPr id="606" name="Google Shape;606;p52"/>
          <p:cNvSpPr/>
          <p:nvPr/>
        </p:nvSpPr>
        <p:spPr>
          <a:xfrm>
            <a:off x="1543478" y="4241440"/>
            <a:ext cx="252875" cy="443750"/>
          </a:xfrm>
          <a:custGeom>
            <a:rect b="b" l="l" r="r" t="t"/>
            <a:pathLst>
              <a:path extrusionOk="0" h="17750" w="10115">
                <a:moveTo>
                  <a:pt x="0" y="0"/>
                </a:moveTo>
                <a:lnTo>
                  <a:pt x="10115" y="8869"/>
                </a:lnTo>
                <a:lnTo>
                  <a:pt x="374" y="17750"/>
                </a:lnTo>
              </a:path>
            </a:pathLst>
          </a:custGeom>
          <a:noFill/>
          <a:ln cap="flat" cmpd="sng" w="19050">
            <a:solidFill>
              <a:srgbClr val="00A2E0"/>
            </a:solidFill>
            <a:prstDash val="solid"/>
            <a:round/>
            <a:headEnd len="med" w="med" type="none"/>
            <a:tailEnd len="med" w="med"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3"/>
          <p:cNvSpPr/>
          <p:nvPr/>
        </p:nvSpPr>
        <p:spPr>
          <a:xfrm>
            <a:off x="4520150" y="764425"/>
            <a:ext cx="4323300" cy="2785200"/>
          </a:xfrm>
          <a:prstGeom prst="roundRect">
            <a:avLst>
              <a:gd fmla="val 6061" name="adj"/>
            </a:avLst>
          </a:prstGeom>
          <a:noFill/>
          <a:ln cap="flat" cmpd="sng" w="9525">
            <a:solidFill>
              <a:srgbClr val="22222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268150" y="764413"/>
            <a:ext cx="3987300" cy="2785200"/>
          </a:xfrm>
          <a:prstGeom prst="roundRect">
            <a:avLst>
              <a:gd fmla="val 6061" name="adj"/>
            </a:avLst>
          </a:prstGeom>
          <a:noFill/>
          <a:ln cap="flat" cmpd="sng" w="9525">
            <a:solidFill>
              <a:srgbClr val="22222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53"/>
          <p:cNvPicPr preferRelativeResize="0"/>
          <p:nvPr/>
        </p:nvPicPr>
        <p:blipFill rotWithShape="1">
          <a:blip r:embed="rId3">
            <a:alphaModFix/>
          </a:blip>
          <a:srcRect b="0" l="0" r="0" t="0"/>
          <a:stretch/>
        </p:blipFill>
        <p:spPr>
          <a:xfrm>
            <a:off x="4693377" y="920410"/>
            <a:ext cx="1241582" cy="1078856"/>
          </a:xfrm>
          <a:prstGeom prst="rect">
            <a:avLst/>
          </a:prstGeom>
          <a:noFill/>
          <a:ln>
            <a:noFill/>
          </a:ln>
        </p:spPr>
      </p:pic>
      <p:pic>
        <p:nvPicPr>
          <p:cNvPr id="614" name="Google Shape;614;p53"/>
          <p:cNvPicPr preferRelativeResize="0"/>
          <p:nvPr/>
        </p:nvPicPr>
        <p:blipFill rotWithShape="1">
          <a:blip r:embed="rId4">
            <a:alphaModFix/>
          </a:blip>
          <a:srcRect b="0" l="0" r="0" t="0"/>
          <a:stretch/>
        </p:blipFill>
        <p:spPr>
          <a:xfrm>
            <a:off x="375453" y="920404"/>
            <a:ext cx="1470874" cy="1078857"/>
          </a:xfrm>
          <a:prstGeom prst="rect">
            <a:avLst/>
          </a:prstGeom>
          <a:noFill/>
          <a:ln>
            <a:noFill/>
          </a:ln>
        </p:spPr>
      </p:pic>
      <p:graphicFrame>
        <p:nvGraphicFramePr>
          <p:cNvPr id="615" name="Google Shape;615;p53"/>
          <p:cNvGraphicFramePr/>
          <p:nvPr/>
        </p:nvGraphicFramePr>
        <p:xfrm>
          <a:off x="854225" y="3855054"/>
          <a:ext cx="3000000" cy="3000000"/>
        </p:xfrm>
        <a:graphic>
          <a:graphicData uri="http://schemas.openxmlformats.org/drawingml/2006/table">
            <a:tbl>
              <a:tblPr>
                <a:noFill/>
                <a:tableStyleId>{30AA1409-C107-4155-873A-C1B9B69B95CB}</a:tableStyleId>
              </a:tblPr>
              <a:tblGrid>
                <a:gridCol w="1132475"/>
                <a:gridCol w="1167425"/>
                <a:gridCol w="1036925"/>
                <a:gridCol w="1377550"/>
                <a:gridCol w="2620300"/>
              </a:tblGrid>
              <a:tr h="469875">
                <a:tc>
                  <a:txBody>
                    <a:bodyPr/>
                    <a:lstStyle/>
                    <a:p>
                      <a:pPr indent="0" lvl="0" marL="0" marR="0" rtl="0" algn="ctr">
                        <a:spcBef>
                          <a:spcPts val="0"/>
                        </a:spcBef>
                        <a:spcAft>
                          <a:spcPts val="0"/>
                        </a:spcAft>
                        <a:buNone/>
                      </a:pPr>
                      <a:r>
                        <a:rPr lang="en" sz="1800">
                          <a:latin typeface="Roboto Medium"/>
                          <a:ea typeface="Roboto Medium"/>
                          <a:cs typeface="Roboto Medium"/>
                          <a:sym typeface="Roboto Medium"/>
                        </a:rPr>
                        <a:t>Datasets</a:t>
                      </a:r>
                      <a:endParaRPr sz="1800" u="none" cap="none" strike="noStrike">
                        <a:latin typeface="Roboto Medium"/>
                        <a:ea typeface="Roboto Medium"/>
                        <a:cs typeface="Roboto Medium"/>
                        <a:sym typeface="Roboto Medium"/>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solidFill>
                      <a:srgbClr val="00A2E0">
                        <a:alpha val="18990"/>
                      </a:srgbClr>
                    </a:solidFill>
                  </a:tcPr>
                </a:tc>
                <a:tc>
                  <a:txBody>
                    <a:bodyPr/>
                    <a:lstStyle/>
                    <a:p>
                      <a:pPr indent="0" lvl="0" marL="0" marR="0" rtl="0" algn="ctr">
                        <a:spcBef>
                          <a:spcPts val="0"/>
                        </a:spcBef>
                        <a:spcAft>
                          <a:spcPts val="0"/>
                        </a:spcAft>
                        <a:buClr>
                          <a:schemeClr val="dk1"/>
                        </a:buClr>
                        <a:buSzPts val="1800"/>
                        <a:buFont typeface="Quattrocento Sans"/>
                        <a:buNone/>
                      </a:pPr>
                      <a:r>
                        <a:rPr lang="en" sz="1800" u="none" cap="none" strike="noStrike">
                          <a:latin typeface="Roboto Medium"/>
                          <a:ea typeface="Roboto Medium"/>
                          <a:cs typeface="Roboto Medium"/>
                          <a:sym typeface="Roboto Medium"/>
                        </a:rPr>
                        <a:t>Cell Lines</a:t>
                      </a:r>
                      <a:endParaRPr sz="1800" u="none" cap="none" strike="noStrike">
                        <a:latin typeface="Roboto Medium"/>
                        <a:ea typeface="Roboto Medium"/>
                        <a:cs typeface="Roboto Medium"/>
                        <a:sym typeface="Roboto Medium"/>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solidFill>
                      <a:srgbClr val="00A2E0">
                        <a:alpha val="18990"/>
                      </a:srgbClr>
                    </a:solidFill>
                  </a:tcPr>
                </a:tc>
                <a:tc>
                  <a:txBody>
                    <a:bodyPr/>
                    <a:lstStyle/>
                    <a:p>
                      <a:pPr indent="0" lvl="0" marL="0" marR="0" rtl="0" algn="ctr">
                        <a:spcBef>
                          <a:spcPts val="0"/>
                        </a:spcBef>
                        <a:spcAft>
                          <a:spcPts val="0"/>
                        </a:spcAft>
                        <a:buClr>
                          <a:schemeClr val="dk1"/>
                        </a:buClr>
                        <a:buSzPts val="1800"/>
                        <a:buFont typeface="Quattrocento Sans"/>
                        <a:buNone/>
                      </a:pPr>
                      <a:r>
                        <a:rPr lang="en" sz="1800" u="none" cap="none" strike="noStrike">
                          <a:latin typeface="Roboto Medium"/>
                          <a:ea typeface="Roboto Medium"/>
                          <a:cs typeface="Roboto Medium"/>
                          <a:sym typeface="Roboto Medium"/>
                        </a:rPr>
                        <a:t>Tissues</a:t>
                      </a:r>
                      <a:endParaRPr sz="1800" u="none" cap="none" strike="noStrike">
                        <a:latin typeface="Roboto Medium"/>
                        <a:ea typeface="Roboto Medium"/>
                        <a:cs typeface="Roboto Medium"/>
                        <a:sym typeface="Roboto Medium"/>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solidFill>
                      <a:srgbClr val="00A2E0">
                        <a:alpha val="18990"/>
                      </a:srgbClr>
                    </a:solidFill>
                  </a:tcPr>
                </a:tc>
                <a:tc>
                  <a:txBody>
                    <a:bodyPr/>
                    <a:lstStyle/>
                    <a:p>
                      <a:pPr indent="0" lvl="0" marL="0" marR="0" rtl="0" algn="ctr">
                        <a:spcBef>
                          <a:spcPts val="0"/>
                        </a:spcBef>
                        <a:spcAft>
                          <a:spcPts val="0"/>
                        </a:spcAft>
                        <a:buClr>
                          <a:schemeClr val="dk1"/>
                        </a:buClr>
                        <a:buSzPts val="1800"/>
                        <a:buFont typeface="Quattrocento Sans"/>
                        <a:buNone/>
                      </a:pPr>
                      <a:r>
                        <a:rPr lang="en" sz="1800" u="none" cap="none" strike="noStrike">
                          <a:latin typeface="Roboto Medium"/>
                          <a:ea typeface="Roboto Medium"/>
                          <a:cs typeface="Roboto Medium"/>
                          <a:sym typeface="Roboto Medium"/>
                        </a:rPr>
                        <a:t>Compounds</a:t>
                      </a:r>
                      <a:endParaRPr sz="1800" u="none" cap="none" strike="noStrike">
                        <a:latin typeface="Roboto Medium"/>
                        <a:ea typeface="Roboto Medium"/>
                        <a:cs typeface="Roboto Medium"/>
                        <a:sym typeface="Roboto Medium"/>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solidFill>
                      <a:srgbClr val="00A2E0">
                        <a:alpha val="18990"/>
                      </a:srgbClr>
                    </a:solidFill>
                  </a:tcPr>
                </a:tc>
                <a:tc>
                  <a:txBody>
                    <a:bodyPr/>
                    <a:lstStyle/>
                    <a:p>
                      <a:pPr indent="0" lvl="0" marL="0" marR="0" rtl="0" algn="ctr">
                        <a:spcBef>
                          <a:spcPts val="0"/>
                        </a:spcBef>
                        <a:spcAft>
                          <a:spcPts val="0"/>
                        </a:spcAft>
                        <a:buClr>
                          <a:schemeClr val="dk1"/>
                        </a:buClr>
                        <a:buSzPts val="1800"/>
                        <a:buFont typeface="Quattrocento Sans"/>
                        <a:buNone/>
                      </a:pPr>
                      <a:r>
                        <a:rPr lang="en" sz="1800">
                          <a:latin typeface="Roboto Medium"/>
                          <a:ea typeface="Roboto Medium"/>
                          <a:cs typeface="Roboto Medium"/>
                          <a:sym typeface="Roboto Medium"/>
                        </a:rPr>
                        <a:t>Drug </a:t>
                      </a:r>
                      <a:r>
                        <a:rPr lang="en" sz="1800" u="none" cap="none" strike="noStrike">
                          <a:latin typeface="Roboto Medium"/>
                          <a:ea typeface="Roboto Medium"/>
                          <a:cs typeface="Roboto Medium"/>
                          <a:sym typeface="Roboto Medium"/>
                        </a:rPr>
                        <a:t>Dose</a:t>
                      </a:r>
                      <a:r>
                        <a:rPr lang="en" sz="1800">
                          <a:latin typeface="Roboto Medium"/>
                          <a:ea typeface="Roboto Medium"/>
                          <a:cs typeface="Roboto Medium"/>
                          <a:sym typeface="Roboto Medium"/>
                        </a:rPr>
                        <a:t>-</a:t>
                      </a:r>
                      <a:r>
                        <a:rPr lang="en" sz="1800" u="none" cap="none" strike="noStrike">
                          <a:latin typeface="Roboto Medium"/>
                          <a:ea typeface="Roboto Medium"/>
                          <a:cs typeface="Roboto Medium"/>
                          <a:sym typeface="Roboto Medium"/>
                        </a:rPr>
                        <a:t>Response Experiments</a:t>
                      </a:r>
                      <a:endParaRPr sz="1800" u="none" cap="none" strike="noStrike">
                        <a:latin typeface="Roboto Medium"/>
                        <a:ea typeface="Roboto Medium"/>
                        <a:cs typeface="Roboto Medium"/>
                        <a:sym typeface="Roboto Medium"/>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solidFill>
                      <a:srgbClr val="00A2E0">
                        <a:alpha val="18990"/>
                      </a:srgbClr>
                    </a:solidFill>
                  </a:tcPr>
                </a:tc>
              </a:tr>
              <a:tr h="287075">
                <a:tc>
                  <a:txBody>
                    <a:bodyPr/>
                    <a:lstStyle/>
                    <a:p>
                      <a:pPr indent="0" lvl="0" marL="0" marR="0" rtl="0" algn="ctr">
                        <a:spcBef>
                          <a:spcPts val="0"/>
                        </a:spcBef>
                        <a:spcAft>
                          <a:spcPts val="0"/>
                        </a:spcAft>
                        <a:buNone/>
                      </a:pPr>
                      <a:r>
                        <a:rPr lang="en" sz="1800">
                          <a:latin typeface="Roboto Light"/>
                          <a:ea typeface="Roboto Light"/>
                          <a:cs typeface="Roboto Light"/>
                          <a:sym typeface="Roboto Light"/>
                        </a:rPr>
                        <a:t>8</a:t>
                      </a:r>
                      <a:endParaRPr sz="1800" u="none" cap="none" strike="noStrike">
                        <a:latin typeface="Roboto Light"/>
                        <a:ea typeface="Roboto Light"/>
                        <a:cs typeface="Roboto Light"/>
                        <a:sym typeface="Roboto Light"/>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800"/>
                        <a:buFont typeface="Quattrocento Sans"/>
                        <a:buNone/>
                      </a:pPr>
                      <a:r>
                        <a:rPr lang="en" sz="1800" u="none" cap="none" strike="noStrike">
                          <a:latin typeface="Roboto Light"/>
                          <a:ea typeface="Roboto Light"/>
                          <a:cs typeface="Roboto Light"/>
                          <a:sym typeface="Roboto Light"/>
                        </a:rPr>
                        <a:t>1,6</a:t>
                      </a:r>
                      <a:r>
                        <a:rPr lang="en" sz="1800">
                          <a:latin typeface="Roboto Light"/>
                          <a:ea typeface="Roboto Light"/>
                          <a:cs typeface="Roboto Light"/>
                          <a:sym typeface="Roboto Light"/>
                        </a:rPr>
                        <a:t>76</a:t>
                      </a:r>
                      <a:endParaRPr sz="1800" u="none" cap="none" strike="noStrike">
                        <a:latin typeface="Roboto Light"/>
                        <a:ea typeface="Roboto Light"/>
                        <a:cs typeface="Roboto Light"/>
                        <a:sym typeface="Roboto Light"/>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800"/>
                        <a:buFont typeface="Quattrocento Sans"/>
                        <a:buNone/>
                      </a:pPr>
                      <a:r>
                        <a:rPr lang="en" sz="1800" u="none" cap="none" strike="noStrike">
                          <a:latin typeface="Roboto Light"/>
                          <a:ea typeface="Roboto Light"/>
                          <a:cs typeface="Roboto Light"/>
                          <a:sym typeface="Roboto Light"/>
                        </a:rPr>
                        <a:t>41</a:t>
                      </a:r>
                      <a:endParaRPr sz="1800" u="none" cap="none" strike="noStrike">
                        <a:latin typeface="Roboto Light"/>
                        <a:ea typeface="Roboto Light"/>
                        <a:cs typeface="Roboto Light"/>
                        <a:sym typeface="Roboto Light"/>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800"/>
                        <a:buFont typeface="Quattrocento Sans"/>
                        <a:buNone/>
                      </a:pPr>
                      <a:r>
                        <a:rPr lang="en" sz="1800">
                          <a:latin typeface="Roboto Light"/>
                          <a:ea typeface="Roboto Light"/>
                          <a:cs typeface="Roboto Light"/>
                          <a:sym typeface="Roboto Light"/>
                        </a:rPr>
                        <a:t>920</a:t>
                      </a:r>
                      <a:endParaRPr sz="1800" u="none" cap="none" strike="noStrike">
                        <a:latin typeface="Roboto Light"/>
                        <a:ea typeface="Roboto Light"/>
                        <a:cs typeface="Roboto Light"/>
                        <a:sym typeface="Roboto Light"/>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800"/>
                        <a:buFont typeface="Quattrocento Sans"/>
                        <a:buNone/>
                      </a:pPr>
                      <a:r>
                        <a:rPr lang="en" sz="1800">
                          <a:latin typeface="Roboto Light"/>
                          <a:ea typeface="Roboto Light"/>
                          <a:cs typeface="Roboto Light"/>
                          <a:sym typeface="Roboto Light"/>
                        </a:rPr>
                        <a:t>1 Million+</a:t>
                      </a:r>
                      <a:endParaRPr sz="1800" u="none" cap="none" strike="noStrike">
                        <a:latin typeface="Roboto Light"/>
                        <a:ea typeface="Roboto Light"/>
                        <a:cs typeface="Roboto Light"/>
                        <a:sym typeface="Roboto Light"/>
                      </a:endParaRPr>
                    </a:p>
                  </a:txBody>
                  <a:tcPr marT="34300" marB="34300" marR="68600" marL="68600">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pic>
        <p:nvPicPr>
          <p:cNvPr id="616" name="Google Shape;616;p53"/>
          <p:cNvPicPr preferRelativeResize="0"/>
          <p:nvPr/>
        </p:nvPicPr>
        <p:blipFill rotWithShape="1">
          <a:blip r:embed="rId5">
            <a:alphaModFix/>
          </a:blip>
          <a:srcRect b="13164" l="0" r="0" t="0"/>
          <a:stretch/>
        </p:blipFill>
        <p:spPr>
          <a:xfrm>
            <a:off x="4752702" y="2138273"/>
            <a:ext cx="3872150" cy="1243727"/>
          </a:xfrm>
          <a:prstGeom prst="rect">
            <a:avLst/>
          </a:prstGeom>
          <a:noFill/>
          <a:ln>
            <a:noFill/>
          </a:ln>
        </p:spPr>
      </p:pic>
      <p:pic>
        <p:nvPicPr>
          <p:cNvPr id="617" name="Google Shape;617;p53"/>
          <p:cNvPicPr preferRelativeResize="0"/>
          <p:nvPr/>
        </p:nvPicPr>
        <p:blipFill rotWithShape="1">
          <a:blip r:embed="rId6">
            <a:alphaModFix/>
          </a:blip>
          <a:srcRect b="4589" l="0" r="0" t="0"/>
          <a:stretch/>
        </p:blipFill>
        <p:spPr>
          <a:xfrm>
            <a:off x="498300" y="2138275"/>
            <a:ext cx="3547832" cy="1243725"/>
          </a:xfrm>
          <a:prstGeom prst="rect">
            <a:avLst/>
          </a:prstGeom>
          <a:noFill/>
          <a:ln>
            <a:noFill/>
          </a:ln>
        </p:spPr>
      </p:pic>
      <p:sp>
        <p:nvSpPr>
          <p:cNvPr id="618" name="Google Shape;618;p53"/>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PharmacoGx toolbox</a:t>
            </a:r>
            <a:endParaRPr/>
          </a:p>
        </p:txBody>
      </p:sp>
      <p:sp>
        <p:nvSpPr>
          <p:cNvPr id="619" name="Google Shape;619;p53"/>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 name="Shape 623"/>
        <p:cNvGrpSpPr/>
        <p:nvPr/>
      </p:nvGrpSpPr>
      <p:grpSpPr>
        <a:xfrm>
          <a:off x="0" y="0"/>
          <a:ext cx="0" cy="0"/>
          <a:chOff x="0" y="0"/>
          <a:chExt cx="0" cy="0"/>
        </a:xfrm>
      </p:grpSpPr>
      <p:sp>
        <p:nvSpPr>
          <p:cNvPr id="624" name="Google Shape;624;p54"/>
          <p:cNvSpPr/>
          <p:nvPr/>
        </p:nvSpPr>
        <p:spPr>
          <a:xfrm>
            <a:off x="4542800" y="2737776"/>
            <a:ext cx="3966900" cy="1828200"/>
          </a:xfrm>
          <a:prstGeom prst="roundRect">
            <a:avLst>
              <a:gd fmla="val 6061"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4"/>
          <p:cNvSpPr/>
          <p:nvPr/>
        </p:nvSpPr>
        <p:spPr>
          <a:xfrm>
            <a:off x="407450" y="2737776"/>
            <a:ext cx="3966900" cy="1828200"/>
          </a:xfrm>
          <a:prstGeom prst="roundRect">
            <a:avLst>
              <a:gd fmla="val 6061"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4"/>
          <p:cNvSpPr/>
          <p:nvPr/>
        </p:nvSpPr>
        <p:spPr>
          <a:xfrm>
            <a:off x="4542800" y="1258798"/>
            <a:ext cx="3966900" cy="1317900"/>
          </a:xfrm>
          <a:prstGeom prst="roundRect">
            <a:avLst>
              <a:gd fmla="val 6061"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407450" y="1258798"/>
            <a:ext cx="3966900" cy="1317900"/>
          </a:xfrm>
          <a:prstGeom prst="roundRect">
            <a:avLst>
              <a:gd fmla="val 6061"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txBox="1"/>
          <p:nvPr>
            <p:ph type="title"/>
          </p:nvPr>
        </p:nvSpPr>
        <p:spPr>
          <a:xfrm>
            <a:off x="6900" y="-12175"/>
            <a:ext cx="431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a:t>
            </a:r>
            <a:r>
              <a:rPr lang="en"/>
              <a:t> dataset</a:t>
            </a:r>
            <a:endParaRPr/>
          </a:p>
        </p:txBody>
      </p:sp>
      <p:pic>
        <p:nvPicPr>
          <p:cNvPr id="629" name="Google Shape;629;p54"/>
          <p:cNvPicPr preferRelativeResize="0"/>
          <p:nvPr/>
        </p:nvPicPr>
        <p:blipFill>
          <a:blip r:embed="rId3">
            <a:alphaModFix/>
          </a:blip>
          <a:stretch>
            <a:fillRect/>
          </a:stretch>
        </p:blipFill>
        <p:spPr>
          <a:xfrm>
            <a:off x="2819961" y="537304"/>
            <a:ext cx="3293627" cy="600250"/>
          </a:xfrm>
          <a:prstGeom prst="rect">
            <a:avLst/>
          </a:prstGeom>
          <a:noFill/>
          <a:ln>
            <a:noFill/>
          </a:ln>
        </p:spPr>
      </p:pic>
      <p:pic>
        <p:nvPicPr>
          <p:cNvPr id="630" name="Google Shape;630;p54"/>
          <p:cNvPicPr preferRelativeResize="0"/>
          <p:nvPr/>
        </p:nvPicPr>
        <p:blipFill>
          <a:blip r:embed="rId4">
            <a:alphaModFix/>
          </a:blip>
          <a:stretch>
            <a:fillRect/>
          </a:stretch>
        </p:blipFill>
        <p:spPr>
          <a:xfrm>
            <a:off x="600625" y="1425325"/>
            <a:ext cx="1098175" cy="706700"/>
          </a:xfrm>
          <a:prstGeom prst="rect">
            <a:avLst/>
          </a:prstGeom>
          <a:noFill/>
          <a:ln>
            <a:noFill/>
          </a:ln>
        </p:spPr>
      </p:pic>
      <p:grpSp>
        <p:nvGrpSpPr>
          <p:cNvPr id="631" name="Google Shape;631;p54"/>
          <p:cNvGrpSpPr/>
          <p:nvPr/>
        </p:nvGrpSpPr>
        <p:grpSpPr>
          <a:xfrm>
            <a:off x="2687045" y="4360614"/>
            <a:ext cx="1955344" cy="226200"/>
            <a:chOff x="1805149" y="5106900"/>
            <a:chExt cx="1955344" cy="226200"/>
          </a:xfrm>
        </p:grpSpPr>
        <p:sp>
          <p:nvSpPr>
            <p:cNvPr id="632" name="Google Shape;632;p54"/>
            <p:cNvSpPr/>
            <p:nvPr/>
          </p:nvSpPr>
          <p:spPr>
            <a:xfrm>
              <a:off x="1805149" y="5187299"/>
              <a:ext cx="65400" cy="65400"/>
            </a:xfrm>
            <a:prstGeom prst="rect">
              <a:avLst/>
            </a:prstGeom>
            <a:solidFill>
              <a:srgbClr val="00A2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nvSpPr>
          <p:spPr>
            <a:xfrm>
              <a:off x="1840793" y="5106900"/>
              <a:ext cx="1919700" cy="22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900">
                  <a:solidFill>
                    <a:srgbClr val="00A2E0"/>
                  </a:solidFill>
                  <a:latin typeface="Roboto Light"/>
                  <a:ea typeface="Roboto Light"/>
                  <a:cs typeface="Roboto Light"/>
                  <a:sym typeface="Roboto Light"/>
                </a:rPr>
                <a:t>Available soon in PharmacoGx</a:t>
              </a:r>
              <a:endParaRPr i="1" sz="900">
                <a:solidFill>
                  <a:srgbClr val="00A2E0"/>
                </a:solidFill>
                <a:latin typeface="Roboto Light"/>
                <a:ea typeface="Roboto Light"/>
                <a:cs typeface="Roboto Light"/>
                <a:sym typeface="Roboto Light"/>
              </a:endParaRPr>
            </a:p>
          </p:txBody>
        </p:sp>
      </p:grpSp>
      <p:pic>
        <p:nvPicPr>
          <p:cNvPr id="634" name="Google Shape;634;p54"/>
          <p:cNvPicPr preferRelativeResize="0"/>
          <p:nvPr/>
        </p:nvPicPr>
        <p:blipFill>
          <a:blip r:embed="rId5">
            <a:alphaModFix/>
          </a:blip>
          <a:stretch>
            <a:fillRect/>
          </a:stretch>
        </p:blipFill>
        <p:spPr>
          <a:xfrm>
            <a:off x="4742875" y="2930750"/>
            <a:ext cx="2302500" cy="338392"/>
          </a:xfrm>
          <a:prstGeom prst="rect">
            <a:avLst/>
          </a:prstGeom>
          <a:noFill/>
          <a:ln>
            <a:noFill/>
          </a:ln>
        </p:spPr>
      </p:pic>
      <p:sp>
        <p:nvSpPr>
          <p:cNvPr id="635" name="Google Shape;635;p54"/>
          <p:cNvSpPr txBox="1"/>
          <p:nvPr/>
        </p:nvSpPr>
        <p:spPr>
          <a:xfrm>
            <a:off x="1791250" y="1363025"/>
            <a:ext cx="23025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a:latin typeface="Roboto Light"/>
                <a:ea typeface="Roboto Light"/>
                <a:cs typeface="Roboto Light"/>
                <a:sym typeface="Roboto Light"/>
              </a:rPr>
              <a:t>Largest collection of cancer cell lines from the Broad’s Cell Line Factory</a:t>
            </a:r>
            <a:endParaRPr>
              <a:latin typeface="Roboto Light"/>
              <a:ea typeface="Roboto Light"/>
              <a:cs typeface="Roboto Light"/>
              <a:sym typeface="Roboto Light"/>
            </a:endParaRPr>
          </a:p>
        </p:txBody>
      </p:sp>
      <p:sp>
        <p:nvSpPr>
          <p:cNvPr id="636" name="Google Shape;636;p54"/>
          <p:cNvSpPr txBox="1"/>
          <p:nvPr/>
        </p:nvSpPr>
        <p:spPr>
          <a:xfrm>
            <a:off x="600625" y="2167275"/>
            <a:ext cx="3264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31F20"/>
                </a:solidFill>
                <a:latin typeface="Roboto"/>
                <a:ea typeface="Roboto"/>
                <a:cs typeface="Roboto"/>
                <a:sym typeface="Roboto"/>
              </a:rPr>
              <a:t>1094 cell lines spanning 25 tissues</a:t>
            </a:r>
            <a:endParaRPr sz="1300">
              <a:latin typeface="Roboto Light"/>
              <a:ea typeface="Roboto Light"/>
              <a:cs typeface="Roboto Light"/>
              <a:sym typeface="Roboto Light"/>
            </a:endParaRPr>
          </a:p>
        </p:txBody>
      </p:sp>
      <p:sp>
        <p:nvSpPr>
          <p:cNvPr id="637" name="Google Shape;637;p54"/>
          <p:cNvSpPr txBox="1"/>
          <p:nvPr/>
        </p:nvSpPr>
        <p:spPr>
          <a:xfrm>
            <a:off x="4742888" y="2167275"/>
            <a:ext cx="4012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300">
                <a:solidFill>
                  <a:srgbClr val="231F20"/>
                </a:solidFill>
                <a:latin typeface="Roboto"/>
                <a:ea typeface="Roboto"/>
                <a:cs typeface="Roboto"/>
                <a:sym typeface="Roboto"/>
              </a:rPr>
              <a:t>24 anticancer drugs using Cell Titer Glo assay</a:t>
            </a:r>
            <a:endParaRPr sz="1300">
              <a:latin typeface="Roboto Light"/>
              <a:ea typeface="Roboto Light"/>
              <a:cs typeface="Roboto Light"/>
              <a:sym typeface="Roboto Light"/>
            </a:endParaRPr>
          </a:p>
        </p:txBody>
      </p:sp>
      <p:pic>
        <p:nvPicPr>
          <p:cNvPr id="638" name="Google Shape;638;p54"/>
          <p:cNvPicPr preferRelativeResize="0"/>
          <p:nvPr/>
        </p:nvPicPr>
        <p:blipFill>
          <a:blip r:embed="rId6">
            <a:alphaModFix/>
          </a:blip>
          <a:stretch>
            <a:fillRect/>
          </a:stretch>
        </p:blipFill>
        <p:spPr>
          <a:xfrm>
            <a:off x="4742887" y="1390825"/>
            <a:ext cx="1998325" cy="327075"/>
          </a:xfrm>
          <a:prstGeom prst="rect">
            <a:avLst/>
          </a:prstGeom>
          <a:noFill/>
          <a:ln>
            <a:noFill/>
          </a:ln>
        </p:spPr>
      </p:pic>
      <p:sp>
        <p:nvSpPr>
          <p:cNvPr id="639" name="Google Shape;639;p54"/>
          <p:cNvSpPr txBox="1"/>
          <p:nvPr/>
        </p:nvSpPr>
        <p:spPr>
          <a:xfrm>
            <a:off x="4660013" y="1764175"/>
            <a:ext cx="3737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latin typeface="Roboto Light"/>
                <a:ea typeface="Roboto Light"/>
                <a:cs typeface="Roboto Light"/>
                <a:sym typeface="Roboto Light"/>
              </a:rPr>
              <a:t>High-throughput pharmacological profiling</a:t>
            </a:r>
            <a:endParaRPr>
              <a:latin typeface="Roboto Light"/>
              <a:ea typeface="Roboto Light"/>
              <a:cs typeface="Roboto Light"/>
              <a:sym typeface="Roboto Light"/>
            </a:endParaRPr>
          </a:p>
        </p:txBody>
      </p:sp>
      <p:sp>
        <p:nvSpPr>
          <p:cNvPr id="640" name="Google Shape;640;p54"/>
          <p:cNvSpPr txBox="1"/>
          <p:nvPr/>
        </p:nvSpPr>
        <p:spPr>
          <a:xfrm>
            <a:off x="533825" y="3418050"/>
            <a:ext cx="1827900" cy="1031400"/>
          </a:xfrm>
          <a:prstGeom prst="rect">
            <a:avLst/>
          </a:prstGeom>
          <a:noFill/>
          <a:ln>
            <a:noFill/>
          </a:ln>
        </p:spPr>
        <p:txBody>
          <a:bodyPr anchorCtr="0" anchor="t" bIns="91425" lIns="91425" spcFirstLastPara="1" rIns="91425" wrap="square" tIns="91425">
            <a:spAutoFit/>
          </a:bodyPr>
          <a:lstStyle/>
          <a:p>
            <a:pPr indent="-203200" lvl="0" marL="134999" rtl="0" algn="l">
              <a:lnSpc>
                <a:spcPct val="100000"/>
              </a:lnSpc>
              <a:spcBef>
                <a:spcPts val="0"/>
              </a:spcBef>
              <a:spcAft>
                <a:spcPts val="0"/>
              </a:spcAft>
              <a:buClr>
                <a:schemeClr val="dk1"/>
              </a:buClr>
              <a:buSzPts val="1100"/>
              <a:buFont typeface="Roboto Medium"/>
              <a:buChar char="•"/>
            </a:pPr>
            <a:r>
              <a:rPr lang="en" sz="1100">
                <a:latin typeface="Roboto Medium"/>
                <a:ea typeface="Roboto Medium"/>
                <a:cs typeface="Roboto Medium"/>
                <a:sym typeface="Roboto Medium"/>
              </a:rPr>
              <a:t>Mutations</a:t>
            </a:r>
            <a:r>
              <a:rPr lang="en" sz="1100">
                <a:solidFill>
                  <a:schemeClr val="dk1"/>
                </a:solidFill>
                <a:latin typeface="Roboto Medium"/>
                <a:ea typeface="Roboto Medium"/>
                <a:cs typeface="Roboto Medium"/>
                <a:sym typeface="Roboto Medium"/>
              </a:rPr>
              <a:t>,</a:t>
            </a:r>
            <a:r>
              <a:rPr lang="en" sz="1100">
                <a:solidFill>
                  <a:schemeClr val="dk2"/>
                </a:solidFill>
                <a:latin typeface="Roboto Medium"/>
                <a:ea typeface="Roboto Medium"/>
                <a:cs typeface="Roboto Medium"/>
                <a:sym typeface="Roboto Medium"/>
              </a:rPr>
              <a:t> </a:t>
            </a:r>
            <a:r>
              <a:rPr lang="en" sz="1100">
                <a:solidFill>
                  <a:srgbClr val="00A2E0"/>
                </a:solidFill>
                <a:latin typeface="Roboto Medium"/>
                <a:ea typeface="Roboto Medium"/>
                <a:cs typeface="Roboto Medium"/>
                <a:sym typeface="Roboto Medium"/>
              </a:rPr>
              <a:t>gene fusions</a:t>
            </a:r>
            <a:r>
              <a:rPr lang="en" sz="1100">
                <a:latin typeface="Roboto Light"/>
                <a:ea typeface="Roboto Light"/>
                <a:cs typeface="Roboto Light"/>
                <a:sym typeface="Roboto Light"/>
              </a:rPr>
              <a:t>, translocations </a:t>
            </a:r>
            <a:endParaRPr sz="1100">
              <a:latin typeface="Roboto Light"/>
              <a:ea typeface="Roboto Light"/>
              <a:cs typeface="Roboto Light"/>
              <a:sym typeface="Roboto Light"/>
            </a:endParaRPr>
          </a:p>
          <a:p>
            <a:pPr indent="-203200" lvl="0" marL="134999" rtl="0" algn="l">
              <a:lnSpc>
                <a:spcPct val="100000"/>
              </a:lnSpc>
              <a:spcBef>
                <a:spcPts val="0"/>
              </a:spcBef>
              <a:spcAft>
                <a:spcPts val="0"/>
              </a:spcAft>
              <a:buClr>
                <a:srgbClr val="000000"/>
              </a:buClr>
              <a:buSzPts val="1100"/>
              <a:buFont typeface="Roboto Medium"/>
              <a:buChar char="•"/>
            </a:pPr>
            <a:r>
              <a:rPr lang="en" sz="1100">
                <a:latin typeface="Roboto Medium"/>
                <a:ea typeface="Roboto Medium"/>
                <a:cs typeface="Roboto Medium"/>
                <a:sym typeface="Roboto Medium"/>
              </a:rPr>
              <a:t>Copy number variations</a:t>
            </a:r>
            <a:endParaRPr sz="1100">
              <a:latin typeface="Roboto Medium"/>
              <a:ea typeface="Roboto Medium"/>
              <a:cs typeface="Roboto Medium"/>
              <a:sym typeface="Roboto Medium"/>
            </a:endParaRPr>
          </a:p>
          <a:p>
            <a:pPr indent="-203200" lvl="0" marL="134999" rtl="0" algn="l">
              <a:lnSpc>
                <a:spcPct val="100000"/>
              </a:lnSpc>
              <a:spcBef>
                <a:spcPts val="0"/>
              </a:spcBef>
              <a:spcAft>
                <a:spcPts val="0"/>
              </a:spcAft>
              <a:buClr>
                <a:srgbClr val="000000"/>
              </a:buClr>
              <a:buSzPts val="1100"/>
              <a:buFont typeface="Roboto Medium"/>
              <a:buChar char="•"/>
            </a:pPr>
            <a:r>
              <a:rPr lang="en" sz="1100">
                <a:latin typeface="Roboto Medium"/>
                <a:ea typeface="Roboto Medium"/>
                <a:cs typeface="Roboto Medium"/>
                <a:sym typeface="Roboto Medium"/>
              </a:rPr>
              <a:t>Transcripts and gene expressions</a:t>
            </a:r>
            <a:endParaRPr sz="1100">
              <a:latin typeface="Roboto Medium"/>
              <a:ea typeface="Roboto Medium"/>
              <a:cs typeface="Roboto Medium"/>
              <a:sym typeface="Roboto Medium"/>
            </a:endParaRPr>
          </a:p>
        </p:txBody>
      </p:sp>
      <p:sp>
        <p:nvSpPr>
          <p:cNvPr id="641" name="Google Shape;641;p54"/>
          <p:cNvSpPr txBox="1"/>
          <p:nvPr/>
        </p:nvSpPr>
        <p:spPr>
          <a:xfrm>
            <a:off x="1181675" y="2930750"/>
            <a:ext cx="2950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latin typeface="Roboto Light"/>
                <a:ea typeface="Roboto Light"/>
                <a:cs typeface="Roboto Light"/>
                <a:sym typeface="Roboto Light"/>
              </a:rPr>
              <a:t>Multi-omics profiling</a:t>
            </a:r>
            <a:endParaRPr>
              <a:latin typeface="Roboto Light"/>
              <a:ea typeface="Roboto Light"/>
              <a:cs typeface="Roboto Light"/>
              <a:sym typeface="Roboto Light"/>
            </a:endParaRPr>
          </a:p>
        </p:txBody>
      </p:sp>
      <p:sp>
        <p:nvSpPr>
          <p:cNvPr id="642" name="Google Shape;642;p54"/>
          <p:cNvSpPr txBox="1"/>
          <p:nvPr/>
        </p:nvSpPr>
        <p:spPr>
          <a:xfrm>
            <a:off x="2466700" y="3418051"/>
            <a:ext cx="1794000" cy="1031400"/>
          </a:xfrm>
          <a:prstGeom prst="rect">
            <a:avLst/>
          </a:prstGeom>
          <a:noFill/>
          <a:ln>
            <a:noFill/>
          </a:ln>
        </p:spPr>
        <p:txBody>
          <a:bodyPr anchorCtr="0" anchor="t" bIns="91425" lIns="91425" spcFirstLastPara="1" rIns="91425" wrap="square" tIns="91425">
            <a:spAutoFit/>
          </a:bodyPr>
          <a:lstStyle/>
          <a:p>
            <a:pPr indent="-212725" lvl="0" marL="179999" rtl="0" algn="l">
              <a:lnSpc>
                <a:spcPct val="100000"/>
              </a:lnSpc>
              <a:spcBef>
                <a:spcPts val="0"/>
              </a:spcBef>
              <a:spcAft>
                <a:spcPts val="0"/>
              </a:spcAft>
              <a:buClr>
                <a:srgbClr val="00A2E0"/>
              </a:buClr>
              <a:buSzPts val="1100"/>
              <a:buFont typeface="Roboto Medium"/>
              <a:buChar char="•"/>
            </a:pPr>
            <a:r>
              <a:rPr lang="en" sz="1100">
                <a:solidFill>
                  <a:srgbClr val="00A2E0"/>
                </a:solidFill>
                <a:latin typeface="Roboto Medium"/>
                <a:ea typeface="Roboto Medium"/>
                <a:cs typeface="Roboto Medium"/>
                <a:sym typeface="Roboto Medium"/>
              </a:rPr>
              <a:t>Methylation profiling </a:t>
            </a:r>
            <a:endParaRPr sz="1100">
              <a:solidFill>
                <a:srgbClr val="00A2E0"/>
              </a:solidFill>
              <a:latin typeface="Roboto Medium"/>
              <a:ea typeface="Roboto Medium"/>
              <a:cs typeface="Roboto Medium"/>
              <a:sym typeface="Roboto Medium"/>
            </a:endParaRPr>
          </a:p>
          <a:p>
            <a:pPr indent="-212725" lvl="0" marL="179999" rtl="0" algn="l">
              <a:lnSpc>
                <a:spcPct val="100000"/>
              </a:lnSpc>
              <a:spcBef>
                <a:spcPts val="0"/>
              </a:spcBef>
              <a:spcAft>
                <a:spcPts val="0"/>
              </a:spcAft>
              <a:buClr>
                <a:srgbClr val="00A2E0"/>
              </a:buClr>
              <a:buSzPts val="1100"/>
              <a:buFont typeface="Roboto Medium"/>
              <a:buChar char="•"/>
            </a:pPr>
            <a:r>
              <a:rPr lang="en" sz="1100">
                <a:solidFill>
                  <a:srgbClr val="00A2E0"/>
                </a:solidFill>
                <a:latin typeface="Roboto Medium"/>
                <a:ea typeface="Roboto Medium"/>
                <a:cs typeface="Roboto Medium"/>
                <a:sym typeface="Roboto Medium"/>
              </a:rPr>
              <a:t>Proteomics </a:t>
            </a:r>
            <a:endParaRPr sz="1100">
              <a:solidFill>
                <a:srgbClr val="00A2E0"/>
              </a:solidFill>
              <a:latin typeface="Roboto Medium"/>
              <a:ea typeface="Roboto Medium"/>
              <a:cs typeface="Roboto Medium"/>
              <a:sym typeface="Roboto Medium"/>
            </a:endParaRPr>
          </a:p>
          <a:p>
            <a:pPr indent="-212725" lvl="0" marL="179999" rtl="0" algn="l">
              <a:lnSpc>
                <a:spcPct val="100000"/>
              </a:lnSpc>
              <a:spcBef>
                <a:spcPts val="0"/>
              </a:spcBef>
              <a:spcAft>
                <a:spcPts val="0"/>
              </a:spcAft>
              <a:buClr>
                <a:srgbClr val="00A2E0"/>
              </a:buClr>
              <a:buSzPts val="1100"/>
              <a:buFont typeface="Roboto Medium"/>
              <a:buChar char="•"/>
            </a:pPr>
            <a:r>
              <a:rPr lang="en" sz="1100">
                <a:solidFill>
                  <a:srgbClr val="00A2E0"/>
                </a:solidFill>
                <a:latin typeface="Roboto Medium"/>
                <a:ea typeface="Roboto Medium"/>
                <a:cs typeface="Roboto Medium"/>
                <a:sym typeface="Roboto Medium"/>
              </a:rPr>
              <a:t>Metabolomics</a:t>
            </a:r>
            <a:endParaRPr sz="1100">
              <a:solidFill>
                <a:srgbClr val="00A2E0"/>
              </a:solidFill>
              <a:latin typeface="Roboto Medium"/>
              <a:ea typeface="Roboto Medium"/>
              <a:cs typeface="Roboto Medium"/>
              <a:sym typeface="Roboto Medium"/>
            </a:endParaRPr>
          </a:p>
          <a:p>
            <a:pPr indent="-212725" lvl="0" marL="179999" rtl="0" algn="l">
              <a:lnSpc>
                <a:spcPct val="100000"/>
              </a:lnSpc>
              <a:spcBef>
                <a:spcPts val="0"/>
              </a:spcBef>
              <a:spcAft>
                <a:spcPts val="0"/>
              </a:spcAft>
              <a:buClr>
                <a:srgbClr val="000000"/>
              </a:buClr>
              <a:buSzPts val="1100"/>
              <a:buFont typeface="Roboto Medium"/>
              <a:buChar char="•"/>
            </a:pPr>
            <a:r>
              <a:rPr lang="en" sz="1100">
                <a:latin typeface="Roboto Light"/>
                <a:ea typeface="Roboto Light"/>
                <a:cs typeface="Roboto Light"/>
                <a:sym typeface="Roboto Light"/>
              </a:rPr>
              <a:t>Global chromatin profiling </a:t>
            </a:r>
            <a:endParaRPr sz="1100">
              <a:latin typeface="Roboto Light"/>
              <a:ea typeface="Roboto Light"/>
              <a:cs typeface="Roboto Light"/>
              <a:sym typeface="Roboto Light"/>
            </a:endParaRPr>
          </a:p>
        </p:txBody>
      </p:sp>
      <p:sp>
        <p:nvSpPr>
          <p:cNvPr id="643" name="Google Shape;643;p54"/>
          <p:cNvSpPr txBox="1"/>
          <p:nvPr/>
        </p:nvSpPr>
        <p:spPr>
          <a:xfrm>
            <a:off x="4671450" y="3368975"/>
            <a:ext cx="37257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231F20"/>
                </a:solidFill>
                <a:latin typeface="Roboto"/>
                <a:ea typeface="Roboto"/>
                <a:cs typeface="Roboto"/>
                <a:sym typeface="Roboto"/>
              </a:rPr>
              <a:t>Curation and integration:</a:t>
            </a:r>
            <a:endParaRPr b="1" sz="1100">
              <a:solidFill>
                <a:srgbClr val="231F20"/>
              </a:solidFill>
              <a:latin typeface="Roboto"/>
              <a:ea typeface="Roboto"/>
              <a:cs typeface="Roboto"/>
              <a:sym typeface="Roboto"/>
            </a:endParaRPr>
          </a:p>
          <a:p>
            <a:pPr indent="-203200" lvl="0" marL="224999" rtl="0" algn="l">
              <a:lnSpc>
                <a:spcPct val="115000"/>
              </a:lnSpc>
              <a:spcBef>
                <a:spcPts val="0"/>
              </a:spcBef>
              <a:spcAft>
                <a:spcPts val="0"/>
              </a:spcAft>
              <a:buSzPts val="1100"/>
              <a:buFont typeface="Roboto Light"/>
              <a:buChar char="•"/>
            </a:pPr>
            <a:r>
              <a:rPr lang="en" sz="1100">
                <a:latin typeface="Roboto Light"/>
                <a:ea typeface="Roboto Light"/>
                <a:cs typeface="Roboto Light"/>
                <a:sym typeface="Roboto Light"/>
              </a:rPr>
              <a:t>PubChem, InchKey and SMILES for drugs</a:t>
            </a:r>
            <a:endParaRPr sz="1100">
              <a:latin typeface="Roboto Light"/>
              <a:ea typeface="Roboto Light"/>
              <a:cs typeface="Roboto Light"/>
              <a:sym typeface="Roboto Light"/>
            </a:endParaRPr>
          </a:p>
          <a:p>
            <a:pPr indent="-203200" lvl="0" marL="224999" rtl="0" algn="l">
              <a:lnSpc>
                <a:spcPct val="115000"/>
              </a:lnSpc>
              <a:spcBef>
                <a:spcPts val="0"/>
              </a:spcBef>
              <a:spcAft>
                <a:spcPts val="0"/>
              </a:spcAft>
              <a:buSzPts val="1100"/>
              <a:buFont typeface="Roboto Light"/>
              <a:buChar char="•"/>
            </a:pPr>
            <a:r>
              <a:rPr lang="en" sz="1100">
                <a:latin typeface="Roboto Light"/>
                <a:ea typeface="Roboto Light"/>
                <a:cs typeface="Roboto Light"/>
                <a:sym typeface="Roboto Light"/>
              </a:rPr>
              <a:t>Cellosaurus for cell lines</a:t>
            </a:r>
            <a:endParaRPr sz="1100">
              <a:latin typeface="Roboto Light"/>
              <a:ea typeface="Roboto Light"/>
              <a:cs typeface="Roboto Light"/>
              <a:sym typeface="Roboto Light"/>
            </a:endParaRPr>
          </a:p>
          <a:p>
            <a:pPr indent="-203200" lvl="0" marL="224999" rtl="0" algn="l">
              <a:lnSpc>
                <a:spcPct val="115000"/>
              </a:lnSpc>
              <a:spcBef>
                <a:spcPts val="0"/>
              </a:spcBef>
              <a:spcAft>
                <a:spcPts val="0"/>
              </a:spcAft>
              <a:buSzPts val="1100"/>
              <a:buFont typeface="Roboto Light"/>
              <a:buChar char="•"/>
            </a:pPr>
            <a:r>
              <a:rPr lang="en" sz="1100">
                <a:latin typeface="Roboto Light"/>
                <a:ea typeface="Roboto Light"/>
                <a:cs typeface="Roboto Light"/>
                <a:sym typeface="Roboto Light"/>
              </a:rPr>
              <a:t>Ensembl for gene annotations</a:t>
            </a:r>
            <a:endParaRPr sz="1100">
              <a:latin typeface="Roboto Light"/>
              <a:ea typeface="Roboto Light"/>
              <a:cs typeface="Roboto Light"/>
              <a:sym typeface="Roboto Light"/>
            </a:endParaRPr>
          </a:p>
          <a:p>
            <a:pPr indent="-203200" lvl="0" marL="224999" rtl="0" algn="l">
              <a:lnSpc>
                <a:spcPct val="115000"/>
              </a:lnSpc>
              <a:spcBef>
                <a:spcPts val="0"/>
              </a:spcBef>
              <a:spcAft>
                <a:spcPts val="0"/>
              </a:spcAft>
              <a:buSzPts val="1100"/>
              <a:buFont typeface="Roboto Light"/>
              <a:buChar char="•"/>
            </a:pPr>
            <a:r>
              <a:rPr lang="en" sz="1100">
                <a:latin typeface="Roboto Light"/>
                <a:ea typeface="Roboto Light"/>
                <a:cs typeface="Roboto Light"/>
                <a:sym typeface="Roboto Light"/>
              </a:rPr>
              <a:t>Multimodal data integrated into a PharmacoSet object</a:t>
            </a:r>
            <a:endParaRPr sz="1100">
              <a:latin typeface="Roboto Light"/>
              <a:ea typeface="Roboto Light"/>
              <a:cs typeface="Roboto Light"/>
              <a:sym typeface="Roboto Light"/>
            </a:endParaRPr>
          </a:p>
        </p:txBody>
      </p:sp>
      <p:sp>
        <p:nvSpPr>
          <p:cNvPr id="644" name="Google Shape;644;p54"/>
          <p:cNvSpPr txBox="1"/>
          <p:nvPr>
            <p:ph idx="12" type="sldNum"/>
          </p:nvPr>
        </p:nvSpPr>
        <p:spPr>
          <a:xfrm>
            <a:off x="8472458" y="4781942"/>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45" name="Google Shape;645;p54"/>
          <p:cNvPicPr preferRelativeResize="0"/>
          <p:nvPr/>
        </p:nvPicPr>
        <p:blipFill>
          <a:blip r:embed="rId7">
            <a:alphaModFix/>
          </a:blip>
          <a:stretch>
            <a:fillRect/>
          </a:stretch>
        </p:blipFill>
        <p:spPr>
          <a:xfrm>
            <a:off x="707667" y="2844500"/>
            <a:ext cx="424908" cy="572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55"/>
          <p:cNvSpPr txBox="1"/>
          <p:nvPr>
            <p:ph type="title"/>
          </p:nvPr>
        </p:nvSpPr>
        <p:spPr>
          <a:xfrm>
            <a:off x="0" y="0"/>
            <a:ext cx="8832000" cy="535200"/>
          </a:xfrm>
          <a:prstGeom prst="rect">
            <a:avLst/>
          </a:prstGeom>
          <a:noFill/>
          <a:ln>
            <a:noFill/>
          </a:ln>
        </p:spPr>
        <p:txBody>
          <a:bodyPr anchorCtr="0" anchor="t" bIns="68575" lIns="109725" spcFirstLastPara="1" rIns="109725" wrap="square" tIns="68575">
            <a:noAutofit/>
          </a:bodyPr>
          <a:lstStyle/>
          <a:p>
            <a:pPr indent="0" lvl="0" marL="0" rtl="0" algn="l">
              <a:lnSpc>
                <a:spcPct val="90000"/>
              </a:lnSpc>
              <a:spcBef>
                <a:spcPts val="0"/>
              </a:spcBef>
              <a:spcAft>
                <a:spcPts val="0"/>
              </a:spcAft>
              <a:buClr>
                <a:schemeClr val="dk1"/>
              </a:buClr>
              <a:buSzPts val="3500"/>
              <a:buFont typeface="Quattrocento Sans"/>
              <a:buNone/>
            </a:pPr>
            <a:r>
              <a:rPr b="1" lang="en" sz="2600">
                <a:latin typeface="Arial"/>
                <a:ea typeface="Arial"/>
                <a:cs typeface="Arial"/>
                <a:sym typeface="Arial"/>
              </a:rPr>
              <a:t>FAIR Principles for data sharing</a:t>
            </a:r>
            <a:endParaRPr b="1" sz="2600">
              <a:latin typeface="Arial"/>
              <a:ea typeface="Arial"/>
              <a:cs typeface="Arial"/>
              <a:sym typeface="Arial"/>
            </a:endParaRPr>
          </a:p>
        </p:txBody>
      </p:sp>
      <p:sp>
        <p:nvSpPr>
          <p:cNvPr id="651" name="Google Shape;651;p55"/>
          <p:cNvSpPr txBox="1"/>
          <p:nvPr/>
        </p:nvSpPr>
        <p:spPr>
          <a:xfrm>
            <a:off x="527072" y="578598"/>
            <a:ext cx="5733600" cy="3758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666666"/>
              </a:buClr>
              <a:buSzPts val="1800"/>
              <a:buFont typeface="Noto Sans Symbols"/>
              <a:buNone/>
            </a:pPr>
            <a:r>
              <a:t/>
            </a:r>
            <a:endParaRPr b="1" i="0" sz="1800">
              <a:latin typeface="Quattrocento Sans"/>
              <a:ea typeface="Quattrocento Sans"/>
              <a:cs typeface="Quattrocento Sans"/>
              <a:sym typeface="Quattrocento Sans"/>
            </a:endParaRPr>
          </a:p>
          <a:p>
            <a:pPr indent="0" lvl="0" marL="0" marR="0" rtl="0" algn="l">
              <a:lnSpc>
                <a:spcPct val="141666"/>
              </a:lnSpc>
              <a:spcBef>
                <a:spcPts val="900"/>
              </a:spcBef>
              <a:spcAft>
                <a:spcPts val="0"/>
              </a:spcAft>
              <a:buClr>
                <a:srgbClr val="000000"/>
              </a:buClr>
              <a:buSzPts val="1800"/>
              <a:buFont typeface="Noto Sans Symbols"/>
              <a:buNone/>
            </a:pPr>
            <a:r>
              <a:t/>
            </a:r>
            <a:endParaRPr b="1" i="0" sz="1800">
              <a:latin typeface="Quattrocento Sans"/>
              <a:ea typeface="Quattrocento Sans"/>
              <a:cs typeface="Quattrocento Sans"/>
              <a:sym typeface="Quattrocento Sans"/>
            </a:endParaRPr>
          </a:p>
        </p:txBody>
      </p:sp>
      <p:pic>
        <p:nvPicPr>
          <p:cNvPr descr="nbdc-magnifyingglass-icon-dribbb.jpg" id="652" name="Google Shape;652;p55"/>
          <p:cNvPicPr preferRelativeResize="0"/>
          <p:nvPr/>
        </p:nvPicPr>
        <p:blipFill rotWithShape="1">
          <a:blip r:embed="rId3">
            <a:alphaModFix/>
          </a:blip>
          <a:srcRect b="0" l="0" r="0" t="0"/>
          <a:stretch/>
        </p:blipFill>
        <p:spPr>
          <a:xfrm>
            <a:off x="25520" y="641129"/>
            <a:ext cx="1541752" cy="1156314"/>
          </a:xfrm>
          <a:prstGeom prst="rect">
            <a:avLst/>
          </a:prstGeom>
          <a:noFill/>
          <a:ln>
            <a:noFill/>
          </a:ln>
        </p:spPr>
      </p:pic>
      <p:sp>
        <p:nvSpPr>
          <p:cNvPr id="653" name="Google Shape;653;p55"/>
          <p:cNvSpPr txBox="1"/>
          <p:nvPr/>
        </p:nvSpPr>
        <p:spPr>
          <a:xfrm>
            <a:off x="625111" y="954361"/>
            <a:ext cx="1059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00">
                <a:latin typeface="Quattrocento Sans"/>
                <a:ea typeface="Quattrocento Sans"/>
                <a:cs typeface="Quattrocento Sans"/>
                <a:sym typeface="Quattrocento Sans"/>
              </a:rPr>
              <a:t>F</a:t>
            </a:r>
            <a:endParaRPr sz="1100"/>
          </a:p>
        </p:txBody>
      </p:sp>
      <p:sp>
        <p:nvSpPr>
          <p:cNvPr id="654" name="Google Shape;654;p55"/>
          <p:cNvSpPr txBox="1"/>
          <p:nvPr/>
        </p:nvSpPr>
        <p:spPr>
          <a:xfrm>
            <a:off x="1033999" y="935575"/>
            <a:ext cx="13446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00"/>
              <a:t>indable</a:t>
            </a:r>
            <a:endParaRPr sz="1100"/>
          </a:p>
        </p:txBody>
      </p:sp>
      <p:cxnSp>
        <p:nvCxnSpPr>
          <p:cNvPr id="655" name="Google Shape;655;p55"/>
          <p:cNvCxnSpPr/>
          <p:nvPr/>
        </p:nvCxnSpPr>
        <p:spPr>
          <a:xfrm>
            <a:off x="2261516" y="1092860"/>
            <a:ext cx="633300" cy="0"/>
          </a:xfrm>
          <a:prstGeom prst="straightConnector1">
            <a:avLst/>
          </a:prstGeom>
          <a:noFill/>
          <a:ln cap="flat" cmpd="sng" w="38100">
            <a:solidFill>
              <a:srgbClr val="000000"/>
            </a:solidFill>
            <a:prstDash val="solid"/>
            <a:round/>
            <a:headEnd len="sm" w="sm" type="none"/>
            <a:tailEnd len="med" w="med" type="stealth"/>
          </a:ln>
        </p:spPr>
      </p:cxnSp>
      <p:sp>
        <p:nvSpPr>
          <p:cNvPr id="656" name="Google Shape;656;p55"/>
          <p:cNvSpPr txBox="1"/>
          <p:nvPr/>
        </p:nvSpPr>
        <p:spPr>
          <a:xfrm>
            <a:off x="3239650" y="942275"/>
            <a:ext cx="5183400" cy="55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800"/>
              <a:t>Describing data with metadata and a persistent unique identifier </a:t>
            </a:r>
            <a:endParaRPr sz="1100"/>
          </a:p>
        </p:txBody>
      </p:sp>
      <p:pic>
        <p:nvPicPr>
          <p:cNvPr descr="Image" id="657" name="Google Shape;657;p55"/>
          <p:cNvPicPr preferRelativeResize="0"/>
          <p:nvPr/>
        </p:nvPicPr>
        <p:blipFill rotWithShape="1">
          <a:blip r:embed="rId4">
            <a:alphaModFix/>
          </a:blip>
          <a:srcRect b="0" l="0" r="0" t="0"/>
          <a:stretch/>
        </p:blipFill>
        <p:spPr>
          <a:xfrm>
            <a:off x="725308" y="2045335"/>
            <a:ext cx="670276" cy="778809"/>
          </a:xfrm>
          <a:prstGeom prst="rect">
            <a:avLst/>
          </a:prstGeom>
          <a:noFill/>
          <a:ln>
            <a:noFill/>
          </a:ln>
        </p:spPr>
      </p:pic>
      <p:sp>
        <p:nvSpPr>
          <p:cNvPr id="658" name="Google Shape;658;p55"/>
          <p:cNvSpPr txBox="1"/>
          <p:nvPr/>
        </p:nvSpPr>
        <p:spPr>
          <a:xfrm>
            <a:off x="603302" y="1803500"/>
            <a:ext cx="13446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00"/>
              <a:t>Accessible</a:t>
            </a:r>
            <a:endParaRPr sz="1100"/>
          </a:p>
        </p:txBody>
      </p:sp>
      <p:sp>
        <p:nvSpPr>
          <p:cNvPr id="659" name="Google Shape;659;p55"/>
          <p:cNvSpPr txBox="1"/>
          <p:nvPr/>
        </p:nvSpPr>
        <p:spPr>
          <a:xfrm>
            <a:off x="3029371" y="1821810"/>
            <a:ext cx="5676000" cy="55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800"/>
              <a:t>Accessing (meta)data with authentication using the</a:t>
            </a:r>
            <a:endParaRPr sz="1100"/>
          </a:p>
          <a:p>
            <a:pPr indent="0" lvl="0" marL="0" marR="0" rtl="0" algn="ctr">
              <a:spcBef>
                <a:spcPts val="0"/>
              </a:spcBef>
              <a:spcAft>
                <a:spcPts val="0"/>
              </a:spcAft>
              <a:buNone/>
            </a:pPr>
            <a:r>
              <a:rPr lang="en" sz="1800"/>
              <a:t>unique identifier </a:t>
            </a:r>
            <a:endParaRPr sz="1100"/>
          </a:p>
        </p:txBody>
      </p:sp>
      <p:pic>
        <p:nvPicPr>
          <p:cNvPr descr="1.jpg" id="660" name="Google Shape;660;p55"/>
          <p:cNvPicPr preferRelativeResize="0"/>
          <p:nvPr/>
        </p:nvPicPr>
        <p:blipFill rotWithShape="1">
          <a:blip r:embed="rId5">
            <a:alphaModFix/>
          </a:blip>
          <a:srcRect b="0" l="0" r="0" t="0"/>
          <a:stretch/>
        </p:blipFill>
        <p:spPr>
          <a:xfrm>
            <a:off x="527072" y="3255430"/>
            <a:ext cx="1168708" cy="658428"/>
          </a:xfrm>
          <a:prstGeom prst="rect">
            <a:avLst/>
          </a:prstGeom>
          <a:noFill/>
          <a:ln>
            <a:noFill/>
          </a:ln>
        </p:spPr>
      </p:pic>
      <p:sp>
        <p:nvSpPr>
          <p:cNvPr id="661" name="Google Shape;661;p55"/>
          <p:cNvSpPr txBox="1"/>
          <p:nvPr/>
        </p:nvSpPr>
        <p:spPr>
          <a:xfrm>
            <a:off x="571702" y="3007542"/>
            <a:ext cx="15789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00"/>
              <a:t>Interoperable</a:t>
            </a:r>
            <a:endParaRPr sz="1100"/>
          </a:p>
        </p:txBody>
      </p:sp>
      <p:sp>
        <p:nvSpPr>
          <p:cNvPr id="662" name="Google Shape;662;p55"/>
          <p:cNvSpPr txBox="1"/>
          <p:nvPr/>
        </p:nvSpPr>
        <p:spPr>
          <a:xfrm>
            <a:off x="3032956" y="3030637"/>
            <a:ext cx="5183400" cy="55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800"/>
              <a:t>Ability to integrate (meta)data with other data </a:t>
            </a:r>
            <a:endParaRPr sz="1100"/>
          </a:p>
          <a:p>
            <a:pPr indent="0" lvl="0" marL="0" marR="0" rtl="0" algn="ctr">
              <a:spcBef>
                <a:spcPts val="0"/>
              </a:spcBef>
              <a:spcAft>
                <a:spcPts val="0"/>
              </a:spcAft>
              <a:buNone/>
            </a:pPr>
            <a:r>
              <a:rPr lang="en" sz="1800"/>
              <a:t>+ applications and workflows</a:t>
            </a:r>
            <a:endParaRPr sz="1100"/>
          </a:p>
        </p:txBody>
      </p:sp>
      <p:sp>
        <p:nvSpPr>
          <p:cNvPr id="663" name="Google Shape;663;p55"/>
          <p:cNvSpPr txBox="1"/>
          <p:nvPr/>
        </p:nvSpPr>
        <p:spPr>
          <a:xfrm>
            <a:off x="636175" y="4058551"/>
            <a:ext cx="10512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800"/>
              <a:t>Reusable</a:t>
            </a:r>
            <a:endParaRPr sz="1100"/>
          </a:p>
        </p:txBody>
      </p:sp>
      <p:pic>
        <p:nvPicPr>
          <p:cNvPr descr="recycle-reuse_318-41790.jpg" id="664" name="Google Shape;664;p55"/>
          <p:cNvPicPr preferRelativeResize="0"/>
          <p:nvPr/>
        </p:nvPicPr>
        <p:blipFill rotWithShape="1">
          <a:blip r:embed="rId6">
            <a:alphaModFix/>
          </a:blip>
          <a:srcRect b="0" l="0" r="0" t="0"/>
          <a:stretch/>
        </p:blipFill>
        <p:spPr>
          <a:xfrm>
            <a:off x="852230" y="4351481"/>
            <a:ext cx="487006" cy="487006"/>
          </a:xfrm>
          <a:prstGeom prst="rect">
            <a:avLst/>
          </a:prstGeom>
          <a:noFill/>
          <a:ln>
            <a:noFill/>
          </a:ln>
        </p:spPr>
      </p:pic>
      <p:sp>
        <p:nvSpPr>
          <p:cNvPr id="665" name="Google Shape;665;p55"/>
          <p:cNvSpPr txBox="1"/>
          <p:nvPr/>
        </p:nvSpPr>
        <p:spPr>
          <a:xfrm>
            <a:off x="3675110" y="4108349"/>
            <a:ext cx="3906300" cy="55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800"/>
              <a:t>Rich metadata and</a:t>
            </a:r>
            <a:endParaRPr sz="1100"/>
          </a:p>
          <a:p>
            <a:pPr indent="0" lvl="0" marL="0" marR="0" rtl="0" algn="ctr">
              <a:spcBef>
                <a:spcPts val="0"/>
              </a:spcBef>
              <a:spcAft>
                <a:spcPts val="0"/>
              </a:spcAft>
              <a:buNone/>
            </a:pPr>
            <a:r>
              <a:rPr lang="en" sz="1800"/>
              <a:t>detailed provenance (data lineage) </a:t>
            </a:r>
            <a:endParaRPr sz="1100"/>
          </a:p>
        </p:txBody>
      </p:sp>
      <p:cxnSp>
        <p:nvCxnSpPr>
          <p:cNvPr id="666" name="Google Shape;666;p55"/>
          <p:cNvCxnSpPr/>
          <p:nvPr/>
        </p:nvCxnSpPr>
        <p:spPr>
          <a:xfrm>
            <a:off x="2261516" y="1966627"/>
            <a:ext cx="633300" cy="0"/>
          </a:xfrm>
          <a:prstGeom prst="straightConnector1">
            <a:avLst/>
          </a:prstGeom>
          <a:noFill/>
          <a:ln cap="flat" cmpd="sng" w="38100">
            <a:solidFill>
              <a:srgbClr val="000000"/>
            </a:solidFill>
            <a:prstDash val="solid"/>
            <a:round/>
            <a:headEnd len="sm" w="sm" type="none"/>
            <a:tailEnd len="med" w="med" type="stealth"/>
          </a:ln>
        </p:spPr>
      </p:cxnSp>
      <p:cxnSp>
        <p:nvCxnSpPr>
          <p:cNvPr id="667" name="Google Shape;667;p55"/>
          <p:cNvCxnSpPr/>
          <p:nvPr/>
        </p:nvCxnSpPr>
        <p:spPr>
          <a:xfrm>
            <a:off x="2261516" y="3190646"/>
            <a:ext cx="633300" cy="0"/>
          </a:xfrm>
          <a:prstGeom prst="straightConnector1">
            <a:avLst/>
          </a:prstGeom>
          <a:noFill/>
          <a:ln cap="flat" cmpd="sng" w="38100">
            <a:solidFill>
              <a:srgbClr val="000000"/>
            </a:solidFill>
            <a:prstDash val="solid"/>
            <a:round/>
            <a:headEnd len="sm" w="sm" type="none"/>
            <a:tailEnd len="med" w="med" type="stealth"/>
          </a:ln>
        </p:spPr>
      </p:cxnSp>
      <p:cxnSp>
        <p:nvCxnSpPr>
          <p:cNvPr id="668" name="Google Shape;668;p55"/>
          <p:cNvCxnSpPr/>
          <p:nvPr/>
        </p:nvCxnSpPr>
        <p:spPr>
          <a:xfrm>
            <a:off x="2261516" y="4231078"/>
            <a:ext cx="633300" cy="0"/>
          </a:xfrm>
          <a:prstGeom prst="straightConnector1">
            <a:avLst/>
          </a:prstGeom>
          <a:noFill/>
          <a:ln cap="flat" cmpd="sng" w="38100">
            <a:solidFill>
              <a:srgbClr val="000000"/>
            </a:solidFill>
            <a:prstDash val="solid"/>
            <a:round/>
            <a:headEnd len="sm" w="sm"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56"/>
          <p:cNvPicPr preferRelativeResize="0"/>
          <p:nvPr/>
        </p:nvPicPr>
        <p:blipFill>
          <a:blip r:embed="rId3">
            <a:alphaModFix/>
          </a:blip>
          <a:stretch>
            <a:fillRect/>
          </a:stretch>
        </p:blipFill>
        <p:spPr>
          <a:xfrm>
            <a:off x="68975" y="624450"/>
            <a:ext cx="9006049" cy="4519045"/>
          </a:xfrm>
          <a:prstGeom prst="rect">
            <a:avLst/>
          </a:prstGeom>
          <a:noFill/>
          <a:ln>
            <a:noFill/>
          </a:ln>
        </p:spPr>
      </p:pic>
      <p:sp>
        <p:nvSpPr>
          <p:cNvPr id="674" name="Google Shape;674;p56"/>
          <p:cNvSpPr txBox="1"/>
          <p:nvPr>
            <p:ph type="title"/>
          </p:nvPr>
        </p:nvSpPr>
        <p:spPr>
          <a:xfrm>
            <a:off x="0" y="0"/>
            <a:ext cx="914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Reproducible processing of multi-omics pharmacogenomic data</a:t>
            </a:r>
            <a:endParaRPr sz="2300"/>
          </a:p>
        </p:txBody>
      </p:sp>
      <p:sp>
        <p:nvSpPr>
          <p:cNvPr id="675" name="Google Shape;675;p56"/>
          <p:cNvSpPr txBox="1"/>
          <p:nvPr/>
        </p:nvSpPr>
        <p:spPr>
          <a:xfrm>
            <a:off x="2992350" y="515939"/>
            <a:ext cx="3159300" cy="3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4"/>
              </a:rPr>
              <a:t>https://www.orcestra.ca</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pic>
        <p:nvPicPr>
          <p:cNvPr id="680" name="Google Shape;680;p57"/>
          <p:cNvPicPr preferRelativeResize="0"/>
          <p:nvPr/>
        </p:nvPicPr>
        <p:blipFill>
          <a:blip r:embed="rId3">
            <a:alphaModFix/>
          </a:blip>
          <a:stretch>
            <a:fillRect/>
          </a:stretch>
        </p:blipFill>
        <p:spPr>
          <a:xfrm>
            <a:off x="-46200" y="503269"/>
            <a:ext cx="9144002" cy="2872713"/>
          </a:xfrm>
          <a:prstGeom prst="rect">
            <a:avLst/>
          </a:prstGeom>
          <a:noFill/>
          <a:ln>
            <a:noFill/>
          </a:ln>
        </p:spPr>
      </p:pic>
      <p:grpSp>
        <p:nvGrpSpPr>
          <p:cNvPr id="681" name="Google Shape;681;p57"/>
          <p:cNvGrpSpPr/>
          <p:nvPr/>
        </p:nvGrpSpPr>
        <p:grpSpPr>
          <a:xfrm>
            <a:off x="594750" y="2990725"/>
            <a:ext cx="7996200" cy="2199900"/>
            <a:chOff x="594750" y="2990725"/>
            <a:chExt cx="7996200" cy="2199900"/>
          </a:xfrm>
        </p:grpSpPr>
        <p:sp>
          <p:nvSpPr>
            <p:cNvPr id="682" name="Google Shape;682;p57"/>
            <p:cNvSpPr/>
            <p:nvPr/>
          </p:nvSpPr>
          <p:spPr>
            <a:xfrm>
              <a:off x="594750" y="2990725"/>
              <a:ext cx="7917900" cy="2199900"/>
            </a:xfrm>
            <a:prstGeom prst="rect">
              <a:avLst/>
            </a:prstGeom>
            <a:noFill/>
            <a:ln>
              <a:noFill/>
            </a:ln>
            <a:effectLst>
              <a:outerShdw blurRad="28575" rotWithShape="0" algn="bl" dir="600000" dist="19050">
                <a:srgbClr val="3C78D8">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7"/>
            <p:cNvSpPr txBox="1"/>
            <p:nvPr/>
          </p:nvSpPr>
          <p:spPr>
            <a:xfrm>
              <a:off x="663150" y="4350325"/>
              <a:ext cx="7927800" cy="6918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 sz="1800"/>
                <a:t>Maximize cross-dataset operability by standardizing processing pipelines and annotations</a:t>
              </a:r>
              <a:endParaRPr sz="1800"/>
            </a:p>
            <a:p>
              <a:pPr indent="0" lvl="0" marL="457200" rtl="0" algn="just">
                <a:spcBef>
                  <a:spcPts val="0"/>
                </a:spcBef>
                <a:spcAft>
                  <a:spcPts val="0"/>
                </a:spcAft>
                <a:buNone/>
              </a:pPr>
              <a:r>
                <a:t/>
              </a:r>
              <a:endParaRPr/>
            </a:p>
            <a:p>
              <a:pPr indent="0" lvl="0" marL="457200" rtl="0" algn="l">
                <a:spcBef>
                  <a:spcPts val="0"/>
                </a:spcBef>
                <a:spcAft>
                  <a:spcPts val="0"/>
                </a:spcAft>
                <a:buNone/>
              </a:pPr>
              <a:r>
                <a:t/>
              </a:r>
              <a:endParaRPr/>
            </a:p>
          </p:txBody>
        </p:sp>
        <p:pic>
          <p:nvPicPr>
            <p:cNvPr id="684" name="Google Shape;684;p57"/>
            <p:cNvPicPr preferRelativeResize="0"/>
            <p:nvPr/>
          </p:nvPicPr>
          <p:blipFill>
            <a:blip r:embed="rId4">
              <a:alphaModFix/>
            </a:blip>
            <a:stretch>
              <a:fillRect/>
            </a:stretch>
          </p:blipFill>
          <p:spPr>
            <a:xfrm>
              <a:off x="3156958" y="3483325"/>
              <a:ext cx="2542275" cy="862250"/>
            </a:xfrm>
            <a:prstGeom prst="rect">
              <a:avLst/>
            </a:prstGeom>
            <a:noFill/>
            <a:ln>
              <a:noFill/>
            </a:ln>
          </p:spPr>
        </p:pic>
      </p:grpSp>
      <p:sp>
        <p:nvSpPr>
          <p:cNvPr id="685" name="Google Shape;685;p57"/>
          <p:cNvSpPr txBox="1"/>
          <p:nvPr>
            <p:ph type="title"/>
          </p:nvPr>
        </p:nvSpPr>
        <p:spPr>
          <a:xfrm>
            <a:off x="0" y="0"/>
            <a:ext cx="914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Reproducible processing of multi-omics pharmacogenomic data</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sp>
        <p:nvSpPr>
          <p:cNvPr id="690" name="Google Shape;690;p58"/>
          <p:cNvSpPr txBox="1"/>
          <p:nvPr>
            <p:ph type="title"/>
          </p:nvPr>
        </p:nvSpPr>
        <p:spPr>
          <a:xfrm>
            <a:off x="730000" y="1318650"/>
            <a:ext cx="7806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One</a:t>
            </a:r>
            <a:r>
              <a:rPr lang="en" sz="2800"/>
              <a:t> -omics to rule them all?</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59"/>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papers</a:t>
            </a:r>
            <a:endParaRPr/>
          </a:p>
        </p:txBody>
      </p:sp>
      <p:sp>
        <p:nvSpPr>
          <p:cNvPr id="696" name="Google Shape;696;p59"/>
          <p:cNvSpPr txBox="1"/>
          <p:nvPr>
            <p:ph idx="1" type="body"/>
          </p:nvPr>
        </p:nvSpPr>
        <p:spPr>
          <a:xfrm>
            <a:off x="594750" y="887475"/>
            <a:ext cx="7996200" cy="3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 comparing different omics for drug response prediction:</a:t>
            </a:r>
            <a:endParaRPr/>
          </a:p>
          <a:p>
            <a:pPr indent="-342900" lvl="0" marL="457200" rtl="0" algn="l">
              <a:spcBef>
                <a:spcPts val="0"/>
              </a:spcBef>
              <a:spcAft>
                <a:spcPts val="0"/>
              </a:spcAft>
              <a:buSzPts val="1800"/>
              <a:buChar char="●"/>
            </a:pPr>
            <a:r>
              <a:rPr lang="en"/>
              <a:t>Costello NBT 2014 (</a:t>
            </a:r>
            <a:r>
              <a:rPr lang="en" u="sng">
                <a:solidFill>
                  <a:schemeClr val="hlink"/>
                </a:solidFill>
                <a:hlinkClick r:id="rId3"/>
              </a:rPr>
              <a:t>https://www.ncbi.nlm.nih.gov/pmc/articles/PMC4547623/</a:t>
            </a:r>
            <a:r>
              <a:rPr lang="en"/>
              <a:t>)</a:t>
            </a:r>
            <a:endParaRPr/>
          </a:p>
          <a:p>
            <a:pPr indent="-342900" lvl="0" marL="457200" rtl="0" algn="l">
              <a:spcBef>
                <a:spcPts val="0"/>
              </a:spcBef>
              <a:spcAft>
                <a:spcPts val="0"/>
              </a:spcAft>
              <a:buSzPts val="1800"/>
              <a:buChar char="●"/>
            </a:pPr>
            <a:r>
              <a:rPr lang="en"/>
              <a:t>Roumeliotis Cell Reports 2017 (</a:t>
            </a:r>
            <a:r>
              <a:rPr lang="en" u="sng">
                <a:solidFill>
                  <a:schemeClr val="hlink"/>
                </a:solidFill>
                <a:hlinkClick r:id="rId4"/>
              </a:rPr>
              <a:t>https://www.cell.com/cell-reports/comments/S2211-1247(17)31100-2</a:t>
            </a:r>
            <a:r>
              <a:rPr lang="en"/>
              <a:t>)</a:t>
            </a:r>
            <a:endParaRPr/>
          </a:p>
          <a:p>
            <a:pPr indent="-342900" lvl="0" marL="457200" rtl="0" algn="l">
              <a:spcBef>
                <a:spcPts val="0"/>
              </a:spcBef>
              <a:spcAft>
                <a:spcPts val="0"/>
              </a:spcAft>
              <a:buSzPts val="1800"/>
              <a:buChar char="●"/>
            </a:pPr>
            <a:r>
              <a:rPr lang="en"/>
              <a:t>Iorio Cell 2016: </a:t>
            </a:r>
            <a:r>
              <a:rPr lang="en" u="sng">
                <a:solidFill>
                  <a:schemeClr val="hlink"/>
                </a:solidFill>
                <a:hlinkClick r:id="rId5"/>
              </a:rPr>
              <a:t>https://www.cell.com/fulltext/S0092-8674(16)30746-2</a:t>
            </a:r>
            <a:endParaRPr/>
          </a:p>
          <a:p>
            <a:pPr indent="-342900" lvl="0" marL="457200" rtl="0" algn="l">
              <a:spcBef>
                <a:spcPts val="0"/>
              </a:spcBef>
              <a:spcAft>
                <a:spcPts val="0"/>
              </a:spcAft>
              <a:buSzPts val="1800"/>
              <a:buChar char="●"/>
            </a:pPr>
            <a:r>
              <a:rPr lang="en"/>
              <a:t>Webber Cell Systems 2018: </a:t>
            </a:r>
            <a:r>
              <a:rPr lang="en" u="sng">
                <a:solidFill>
                  <a:schemeClr val="hlink"/>
                </a:solidFill>
                <a:hlinkClick r:id="rId6"/>
              </a:rPr>
              <a:t>https://doi.org/10.1016/j.cels.2018.10.001</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Disclosures</a:t>
            </a:r>
            <a:endParaRPr/>
          </a:p>
        </p:txBody>
      </p:sp>
      <p:sp>
        <p:nvSpPr>
          <p:cNvPr id="144" name="Google Shape;144;p24"/>
          <p:cNvSpPr txBox="1"/>
          <p:nvPr>
            <p:ph idx="1" type="body"/>
          </p:nvPr>
        </p:nvSpPr>
        <p:spPr>
          <a:xfrm>
            <a:off x="594750" y="637250"/>
            <a:ext cx="8342700" cy="43491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I am a co-Founder of the MAQC (Massive Analysis and Quality Control) Society</a:t>
            </a:r>
            <a:endParaRPr/>
          </a:p>
          <a:p>
            <a:pPr indent="-342900" lvl="0" marL="457200" rtl="0" algn="l">
              <a:spcBef>
                <a:spcPts val="1000"/>
              </a:spcBef>
              <a:spcAft>
                <a:spcPts val="0"/>
              </a:spcAft>
              <a:buSzPts val="1800"/>
              <a:buChar char="●"/>
            </a:pPr>
            <a:r>
              <a:rPr lang="en"/>
              <a:t>I am part of the Scientific Advisory Board of:</a:t>
            </a:r>
            <a:endParaRPr/>
          </a:p>
          <a:p>
            <a:pPr indent="-330200" lvl="1" marL="914400" rtl="0" algn="l">
              <a:spcBef>
                <a:spcPts val="0"/>
              </a:spcBef>
              <a:spcAft>
                <a:spcPts val="0"/>
              </a:spcAft>
              <a:buSzPts val="1600"/>
              <a:buChar char="○"/>
            </a:pPr>
            <a:r>
              <a:rPr lang="en"/>
              <a:t>Consortium de recherche biopharmaceutique (CQDM), Quebec, Canada</a:t>
            </a:r>
            <a:endParaRPr/>
          </a:p>
          <a:p>
            <a:pPr indent="-330200" lvl="1" marL="914400" rtl="0" algn="l">
              <a:spcBef>
                <a:spcPts val="0"/>
              </a:spcBef>
              <a:spcAft>
                <a:spcPts val="0"/>
              </a:spcAft>
              <a:buSzPts val="1600"/>
              <a:buChar char="○"/>
            </a:pPr>
            <a:r>
              <a:rPr lang="en"/>
              <a:t>Break Through Cancer, Commonwealth Cancer Consortium, United States</a:t>
            </a:r>
            <a:endParaRPr/>
          </a:p>
          <a:p>
            <a:pPr indent="-330200" lvl="1" marL="914400" rtl="0" algn="l">
              <a:spcBef>
                <a:spcPts val="0"/>
              </a:spcBef>
              <a:spcAft>
                <a:spcPts val="0"/>
              </a:spcAft>
              <a:buSzPts val="1600"/>
              <a:buChar char="○"/>
            </a:pPr>
            <a:r>
              <a:rPr lang="en"/>
              <a:t>Canadian Institute of Health Research - Institute of Genetics, Canada</a:t>
            </a:r>
            <a:endParaRPr/>
          </a:p>
          <a:p>
            <a:pPr indent="-342900" lvl="0" marL="457200" rtl="0" algn="l">
              <a:spcBef>
                <a:spcPts val="1000"/>
              </a:spcBef>
              <a:spcAft>
                <a:spcPts val="0"/>
              </a:spcAft>
              <a:buSzPts val="1800"/>
              <a:buChar char="●"/>
            </a:pPr>
            <a:r>
              <a:rPr lang="en"/>
              <a:t>I am part of the Executive Committee of the Terry Fox Digital Health and Discovery Platform, Canada</a:t>
            </a:r>
            <a:endParaRPr/>
          </a:p>
          <a:p>
            <a:pPr indent="-342900" lvl="0" marL="457200" rtl="0" algn="l">
              <a:spcBef>
                <a:spcPts val="1000"/>
              </a:spcBef>
              <a:spcAft>
                <a:spcPts val="0"/>
              </a:spcAft>
              <a:buSzPts val="1800"/>
              <a:buChar char="●"/>
            </a:pPr>
            <a:r>
              <a:rPr lang="en"/>
              <a:t>I am part of the Board of Directors of AACR International - Canada, The American Association for Cancer Research, United States</a:t>
            </a:r>
            <a:endParaRPr/>
          </a:p>
          <a:p>
            <a:pPr indent="-342900" lvl="0" marL="457200" rtl="0" algn="l">
              <a:spcBef>
                <a:spcPts val="1000"/>
              </a:spcBef>
              <a:spcAft>
                <a:spcPts val="0"/>
              </a:spcAft>
              <a:buSzPts val="1800"/>
              <a:buChar char="●"/>
            </a:pPr>
            <a:r>
              <a:rPr lang="en"/>
              <a:t>I am a consultant for Code Ocean Inc, United States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0"/>
          <p:cNvSpPr txBox="1"/>
          <p:nvPr>
            <p:ph idx="1" type="body"/>
          </p:nvPr>
        </p:nvSpPr>
        <p:spPr>
          <a:xfrm>
            <a:off x="594750" y="887475"/>
            <a:ext cx="7996200" cy="87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Generating multi-omics profiles remains a costly process</a:t>
            </a:r>
            <a:endParaRPr/>
          </a:p>
          <a:p>
            <a:pPr indent="0" lvl="0" marL="457200" rtl="0" algn="l">
              <a:spcBef>
                <a:spcPts val="0"/>
              </a:spcBef>
              <a:spcAft>
                <a:spcPts val="0"/>
              </a:spcAft>
              <a:buNone/>
            </a:pPr>
            <a:r>
              <a:rPr lang="en"/>
              <a:t>→ Need to maximize the return on investment</a:t>
            </a:r>
            <a:endParaRPr/>
          </a:p>
        </p:txBody>
      </p:sp>
      <p:grpSp>
        <p:nvGrpSpPr>
          <p:cNvPr id="702" name="Google Shape;702;p60"/>
          <p:cNvGrpSpPr/>
          <p:nvPr/>
        </p:nvGrpSpPr>
        <p:grpSpPr>
          <a:xfrm>
            <a:off x="866850" y="4070225"/>
            <a:ext cx="7357500" cy="942900"/>
            <a:chOff x="866850" y="4070225"/>
            <a:chExt cx="7357500" cy="942900"/>
          </a:xfrm>
        </p:grpSpPr>
        <p:sp>
          <p:nvSpPr>
            <p:cNvPr id="703" name="Google Shape;703;p60"/>
            <p:cNvSpPr/>
            <p:nvPr/>
          </p:nvSpPr>
          <p:spPr>
            <a:xfrm>
              <a:off x="866850" y="4070225"/>
              <a:ext cx="7357500" cy="942900"/>
            </a:xfrm>
            <a:prstGeom prst="roundRect">
              <a:avLst>
                <a:gd fmla="val 5253" name="adj"/>
              </a:avLst>
            </a:prstGeom>
            <a:solidFill>
              <a:srgbClr val="FFAB40">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txBox="1"/>
            <p:nvPr/>
          </p:nvSpPr>
          <p:spPr>
            <a:xfrm>
              <a:off x="920775" y="4151525"/>
              <a:ext cx="7263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Are -omics layer </a:t>
              </a:r>
              <a:r>
                <a:rPr b="1" lang="en" sz="1800"/>
                <a:t>complementary</a:t>
              </a:r>
              <a:r>
                <a:rPr lang="en" sz="1800"/>
                <a:t>?Are all the -omics profiles necessary to develop predictors of drug response?</a:t>
              </a:r>
              <a:endParaRPr/>
            </a:p>
          </p:txBody>
        </p:sp>
      </p:grpSp>
      <p:grpSp>
        <p:nvGrpSpPr>
          <p:cNvPr id="705" name="Google Shape;705;p60"/>
          <p:cNvGrpSpPr/>
          <p:nvPr/>
        </p:nvGrpSpPr>
        <p:grpSpPr>
          <a:xfrm>
            <a:off x="866850" y="2937395"/>
            <a:ext cx="7357500" cy="942900"/>
            <a:chOff x="866850" y="2937395"/>
            <a:chExt cx="7357500" cy="942900"/>
          </a:xfrm>
        </p:grpSpPr>
        <p:sp>
          <p:nvSpPr>
            <p:cNvPr id="706" name="Google Shape;706;p60"/>
            <p:cNvSpPr/>
            <p:nvPr/>
          </p:nvSpPr>
          <p:spPr>
            <a:xfrm>
              <a:off x="866850" y="2937395"/>
              <a:ext cx="7357500" cy="942900"/>
            </a:xfrm>
            <a:prstGeom prst="roundRect">
              <a:avLst>
                <a:gd fmla="val 5253" name="adj"/>
              </a:avLst>
            </a:prstGeom>
            <a:solidFill>
              <a:srgbClr val="00A2E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0"/>
            <p:cNvSpPr txBox="1"/>
            <p:nvPr/>
          </p:nvSpPr>
          <p:spPr>
            <a:xfrm>
              <a:off x="961350" y="3018695"/>
              <a:ext cx="7263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Are -omics layers </a:t>
              </a:r>
              <a:r>
                <a:rPr b="1" lang="en" sz="1800"/>
                <a:t>redundant</a:t>
              </a:r>
              <a:r>
                <a:rPr lang="en" sz="1800"/>
                <a:t>? Does convergence of signal enable the discovery of more robust biomarkers?</a:t>
              </a:r>
              <a:endParaRPr/>
            </a:p>
          </p:txBody>
        </p:sp>
      </p:grpSp>
      <p:grpSp>
        <p:nvGrpSpPr>
          <p:cNvPr id="708" name="Google Shape;708;p60"/>
          <p:cNvGrpSpPr/>
          <p:nvPr/>
        </p:nvGrpSpPr>
        <p:grpSpPr>
          <a:xfrm>
            <a:off x="866850" y="1840800"/>
            <a:ext cx="7422650" cy="870600"/>
            <a:chOff x="866850" y="1840800"/>
            <a:chExt cx="7422650" cy="870600"/>
          </a:xfrm>
        </p:grpSpPr>
        <p:sp>
          <p:nvSpPr>
            <p:cNvPr id="709" name="Google Shape;709;p60"/>
            <p:cNvSpPr/>
            <p:nvPr/>
          </p:nvSpPr>
          <p:spPr>
            <a:xfrm>
              <a:off x="866850" y="1840800"/>
              <a:ext cx="7357500" cy="870600"/>
            </a:xfrm>
            <a:prstGeom prst="roundRect">
              <a:avLst>
                <a:gd fmla="val 5253" name="adj"/>
              </a:avLst>
            </a:prstGeom>
            <a:solidFill>
              <a:srgbClr val="E04F25">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txBox="1"/>
            <p:nvPr/>
          </p:nvSpPr>
          <p:spPr>
            <a:xfrm>
              <a:off x="1026500" y="2045250"/>
              <a:ext cx="7263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What is the </a:t>
              </a:r>
              <a:r>
                <a:rPr b="1" lang="en" sz="1800"/>
                <a:t>best</a:t>
              </a:r>
              <a:r>
                <a:rPr lang="en" sz="1800"/>
                <a:t> -omics layer to </a:t>
              </a:r>
              <a:r>
                <a:rPr lang="en" sz="1800"/>
                <a:t>identify</a:t>
              </a:r>
              <a:r>
                <a:rPr lang="en" sz="1800"/>
                <a:t> biomarkers?</a:t>
              </a:r>
              <a:endParaRPr/>
            </a:p>
          </p:txBody>
        </p:sp>
      </p:grpSp>
      <p:sp>
        <p:nvSpPr>
          <p:cNvPr id="711" name="Google Shape;711;p60"/>
          <p:cNvSpPr txBox="1"/>
          <p:nvPr>
            <p:ph type="title"/>
          </p:nvPr>
        </p:nvSpPr>
        <p:spPr>
          <a:xfrm>
            <a:off x="0" y="0"/>
            <a:ext cx="914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Assessing the value of multi-omics for biomarker discovery</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1"/>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-omics to rule them all? - Costello et al. 2014</a:t>
            </a:r>
            <a:endParaRPr/>
          </a:p>
        </p:txBody>
      </p:sp>
      <p:sp>
        <p:nvSpPr>
          <p:cNvPr id="717" name="Google Shape;717;p61"/>
          <p:cNvSpPr txBox="1"/>
          <p:nvPr>
            <p:ph idx="1" type="body"/>
          </p:nvPr>
        </p:nvSpPr>
        <p:spPr>
          <a:xfrm>
            <a:off x="442350" y="887475"/>
            <a:ext cx="4815600" cy="27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35</a:t>
            </a:r>
            <a:r>
              <a:rPr lang="en"/>
              <a:t> breast cancer cell lines to develop multivariate predictors of response to </a:t>
            </a:r>
            <a:r>
              <a:rPr b="1" lang="en"/>
              <a:t>28</a:t>
            </a:r>
            <a:r>
              <a:rPr lang="en"/>
              <a:t> drugs</a:t>
            </a:r>
            <a:endParaRPr/>
          </a:p>
          <a:p>
            <a:pPr indent="-342900" lvl="0" marL="457200" rtl="0" algn="l">
              <a:spcBef>
                <a:spcPts val="0"/>
              </a:spcBef>
              <a:spcAft>
                <a:spcPts val="0"/>
              </a:spcAft>
              <a:buSzPts val="1800"/>
              <a:buChar char="●"/>
            </a:pPr>
            <a:r>
              <a:rPr lang="en"/>
              <a:t>Validation of predictions in </a:t>
            </a:r>
            <a:r>
              <a:rPr b="1" lang="en"/>
              <a:t>18</a:t>
            </a:r>
            <a:r>
              <a:rPr lang="en"/>
              <a:t> breast cancer cell lines</a:t>
            </a:r>
            <a:endParaRPr/>
          </a:p>
          <a:p>
            <a:pPr indent="-342900" lvl="0" marL="457200" rtl="0" algn="l">
              <a:spcBef>
                <a:spcPts val="0"/>
              </a:spcBef>
              <a:spcAft>
                <a:spcPts val="0"/>
              </a:spcAft>
              <a:buSzPts val="1800"/>
              <a:buChar char="●"/>
            </a:pPr>
            <a:r>
              <a:rPr lang="en"/>
              <a:t>Open Competition: DREAM Challenge</a:t>
            </a:r>
            <a:endParaRPr/>
          </a:p>
          <a:p>
            <a:pPr indent="-342900" lvl="0" marL="457200" rtl="0" algn="l">
              <a:spcBef>
                <a:spcPts val="0"/>
              </a:spcBef>
              <a:spcAft>
                <a:spcPts val="0"/>
              </a:spcAft>
              <a:buSzPts val="1800"/>
              <a:buChar char="●"/>
            </a:pPr>
            <a:r>
              <a:rPr lang="en"/>
              <a:t>ElasticNet + winning model: Bayesian Multitask Multiple Kernel Learning (MKL)</a:t>
            </a:r>
            <a:endParaRPr/>
          </a:p>
        </p:txBody>
      </p:sp>
      <p:pic>
        <p:nvPicPr>
          <p:cNvPr id="718" name="Google Shape;718;p61"/>
          <p:cNvPicPr preferRelativeResize="0"/>
          <p:nvPr/>
        </p:nvPicPr>
        <p:blipFill>
          <a:blip r:embed="rId3">
            <a:alphaModFix/>
          </a:blip>
          <a:stretch>
            <a:fillRect/>
          </a:stretch>
        </p:blipFill>
        <p:spPr>
          <a:xfrm>
            <a:off x="1673139" y="3869900"/>
            <a:ext cx="3192212" cy="1181500"/>
          </a:xfrm>
          <a:prstGeom prst="rect">
            <a:avLst/>
          </a:prstGeom>
          <a:noFill/>
          <a:ln>
            <a:noFill/>
          </a:ln>
        </p:spPr>
      </p:pic>
      <p:pic>
        <p:nvPicPr>
          <p:cNvPr id="719" name="Google Shape;719;p61"/>
          <p:cNvPicPr preferRelativeResize="0"/>
          <p:nvPr/>
        </p:nvPicPr>
        <p:blipFill rotWithShape="1">
          <a:blip r:embed="rId4">
            <a:alphaModFix/>
          </a:blip>
          <a:srcRect b="0" l="0" r="37071" t="0"/>
          <a:stretch/>
        </p:blipFill>
        <p:spPr>
          <a:xfrm>
            <a:off x="5410200" y="687600"/>
            <a:ext cx="1912875" cy="4303499"/>
          </a:xfrm>
          <a:prstGeom prst="rect">
            <a:avLst/>
          </a:prstGeom>
          <a:noFill/>
          <a:ln>
            <a:noFill/>
          </a:ln>
        </p:spPr>
      </p:pic>
      <p:pic>
        <p:nvPicPr>
          <p:cNvPr id="720" name="Google Shape;720;p61"/>
          <p:cNvPicPr preferRelativeResize="0"/>
          <p:nvPr/>
        </p:nvPicPr>
        <p:blipFill rotWithShape="1">
          <a:blip r:embed="rId4">
            <a:alphaModFix/>
          </a:blip>
          <a:srcRect b="0" l="62459" r="0" t="0"/>
          <a:stretch/>
        </p:blipFill>
        <p:spPr>
          <a:xfrm>
            <a:off x="7914199" y="686169"/>
            <a:ext cx="1141125" cy="4303499"/>
          </a:xfrm>
          <a:prstGeom prst="rect">
            <a:avLst/>
          </a:prstGeom>
          <a:noFill/>
          <a:ln>
            <a:noFill/>
          </a:ln>
        </p:spPr>
      </p:pic>
      <p:cxnSp>
        <p:nvCxnSpPr>
          <p:cNvPr id="721" name="Google Shape;721;p61"/>
          <p:cNvCxnSpPr/>
          <p:nvPr/>
        </p:nvCxnSpPr>
        <p:spPr>
          <a:xfrm flipH="1" rot="10800000">
            <a:off x="6156075" y="2587225"/>
            <a:ext cx="2917500" cy="7800"/>
          </a:xfrm>
          <a:prstGeom prst="straightConnector1">
            <a:avLst/>
          </a:prstGeom>
          <a:noFill/>
          <a:ln cap="flat" cmpd="sng" w="19050">
            <a:solidFill>
              <a:srgbClr val="667480"/>
            </a:solidFill>
            <a:prstDash val="solid"/>
            <a:round/>
            <a:headEnd len="med" w="med" type="none"/>
            <a:tailEnd len="med" w="med" type="none"/>
          </a:ln>
        </p:spPr>
      </p:cxnSp>
      <p:cxnSp>
        <p:nvCxnSpPr>
          <p:cNvPr id="722" name="Google Shape;722;p61"/>
          <p:cNvCxnSpPr/>
          <p:nvPr/>
        </p:nvCxnSpPr>
        <p:spPr>
          <a:xfrm>
            <a:off x="6148400" y="4023050"/>
            <a:ext cx="2917500" cy="0"/>
          </a:xfrm>
          <a:prstGeom prst="straightConnector1">
            <a:avLst/>
          </a:prstGeom>
          <a:noFill/>
          <a:ln cap="flat" cmpd="sng" w="19050">
            <a:solidFill>
              <a:srgbClr val="000000"/>
            </a:solidFill>
            <a:prstDash val="solid"/>
            <a:round/>
            <a:headEnd len="med" w="med" type="none"/>
            <a:tailEnd len="med" w="med" type="none"/>
          </a:ln>
        </p:spPr>
      </p:cxnSp>
      <p:cxnSp>
        <p:nvCxnSpPr>
          <p:cNvPr id="723" name="Google Shape;723;p61"/>
          <p:cNvCxnSpPr/>
          <p:nvPr/>
        </p:nvCxnSpPr>
        <p:spPr>
          <a:xfrm rot="10800000">
            <a:off x="6148400" y="810050"/>
            <a:ext cx="0" cy="3213000"/>
          </a:xfrm>
          <a:prstGeom prst="straightConnector1">
            <a:avLst/>
          </a:prstGeom>
          <a:noFill/>
          <a:ln cap="flat" cmpd="sng" w="19050">
            <a:solidFill>
              <a:srgbClr val="000000"/>
            </a:solidFill>
            <a:prstDash val="solid"/>
            <a:round/>
            <a:headEnd len="med" w="med" type="none"/>
            <a:tailEnd len="med" w="med" type="none"/>
          </a:ln>
        </p:spPr>
      </p:cxnSp>
      <p:sp>
        <p:nvSpPr>
          <p:cNvPr id="724" name="Google Shape;724;p61"/>
          <p:cNvSpPr/>
          <p:nvPr/>
        </p:nvSpPr>
        <p:spPr>
          <a:xfrm>
            <a:off x="6429170" y="38699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1"/>
          <p:cNvSpPr/>
          <p:nvPr/>
        </p:nvSpPr>
        <p:spPr>
          <a:xfrm>
            <a:off x="6245502" y="386990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1"/>
          <p:cNvSpPr/>
          <p:nvPr/>
        </p:nvSpPr>
        <p:spPr>
          <a:xfrm>
            <a:off x="6796507" y="38699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8128027" y="38699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61"/>
          <p:cNvGrpSpPr/>
          <p:nvPr/>
        </p:nvGrpSpPr>
        <p:grpSpPr>
          <a:xfrm>
            <a:off x="6612839" y="3869900"/>
            <a:ext cx="1877657" cy="92100"/>
            <a:chOff x="1312812" y="3869900"/>
            <a:chExt cx="1877657" cy="92100"/>
          </a:xfrm>
        </p:grpSpPr>
        <p:sp>
          <p:nvSpPr>
            <p:cNvPr id="729" name="Google Shape;729;p61"/>
            <p:cNvSpPr/>
            <p:nvPr/>
          </p:nvSpPr>
          <p:spPr>
            <a:xfrm>
              <a:off x="1312812" y="386990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1"/>
            <p:cNvSpPr/>
            <p:nvPr/>
          </p:nvSpPr>
          <p:spPr>
            <a:xfrm>
              <a:off x="3011669" y="386990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61"/>
          <p:cNvSpPr/>
          <p:nvPr/>
        </p:nvSpPr>
        <p:spPr>
          <a:xfrm>
            <a:off x="7944359" y="386990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1"/>
          <p:cNvSpPr/>
          <p:nvPr/>
        </p:nvSpPr>
        <p:spPr>
          <a:xfrm>
            <a:off x="8495364" y="38699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61"/>
          <p:cNvGrpSpPr/>
          <p:nvPr/>
        </p:nvGrpSpPr>
        <p:grpSpPr>
          <a:xfrm>
            <a:off x="6980176" y="3869900"/>
            <a:ext cx="2061329" cy="92100"/>
            <a:chOff x="1680149" y="3869900"/>
            <a:chExt cx="2061329" cy="92100"/>
          </a:xfrm>
        </p:grpSpPr>
        <p:sp>
          <p:nvSpPr>
            <p:cNvPr id="734" name="Google Shape;734;p61"/>
            <p:cNvSpPr/>
            <p:nvPr/>
          </p:nvSpPr>
          <p:spPr>
            <a:xfrm>
              <a:off x="1680149"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1"/>
            <p:cNvSpPr/>
            <p:nvPr/>
          </p:nvSpPr>
          <p:spPr>
            <a:xfrm>
              <a:off x="1863822"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1"/>
            <p:cNvSpPr/>
            <p:nvPr/>
          </p:nvSpPr>
          <p:spPr>
            <a:xfrm>
              <a:off x="3379006"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p:nvPr/>
          </p:nvSpPr>
          <p:spPr>
            <a:xfrm>
              <a:off x="3562679"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2"/>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-omics to rule them all? - Iorio et al. 2016</a:t>
            </a:r>
            <a:endParaRPr/>
          </a:p>
        </p:txBody>
      </p:sp>
      <p:sp>
        <p:nvSpPr>
          <p:cNvPr id="743" name="Google Shape;743;p62"/>
          <p:cNvSpPr txBox="1"/>
          <p:nvPr>
            <p:ph idx="1" type="body"/>
          </p:nvPr>
        </p:nvSpPr>
        <p:spPr>
          <a:xfrm>
            <a:off x="594750" y="887475"/>
            <a:ext cx="3667800" cy="265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~1000 cell lines (pancancer)</a:t>
            </a:r>
            <a:endParaRPr/>
          </a:p>
          <a:p>
            <a:pPr indent="-342900" lvl="0" marL="457200" rtl="0" algn="l">
              <a:spcBef>
                <a:spcPts val="0"/>
              </a:spcBef>
              <a:spcAft>
                <a:spcPts val="0"/>
              </a:spcAft>
              <a:buSzPts val="1800"/>
              <a:buChar char="●"/>
            </a:pPr>
            <a:r>
              <a:rPr lang="en"/>
              <a:t>265 drugs</a:t>
            </a:r>
            <a:endParaRPr/>
          </a:p>
          <a:p>
            <a:pPr indent="-342900" lvl="0" marL="457200" rtl="0" algn="l">
              <a:spcBef>
                <a:spcPts val="0"/>
              </a:spcBef>
              <a:spcAft>
                <a:spcPts val="0"/>
              </a:spcAft>
              <a:buSzPts val="1800"/>
              <a:buChar char="●"/>
            </a:pPr>
            <a:r>
              <a:rPr lang="en"/>
              <a:t>ElasticNet in 5-fold cross-validation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 expression (microarray) is the most predictive -omics layer</a:t>
            </a:r>
            <a:endParaRPr/>
          </a:p>
        </p:txBody>
      </p:sp>
      <p:grpSp>
        <p:nvGrpSpPr>
          <p:cNvPr id="744" name="Google Shape;744;p62"/>
          <p:cNvGrpSpPr/>
          <p:nvPr/>
        </p:nvGrpSpPr>
        <p:grpSpPr>
          <a:xfrm>
            <a:off x="485471" y="3961627"/>
            <a:ext cx="4092895" cy="1181801"/>
            <a:chOff x="3254726" y="2962144"/>
            <a:chExt cx="4341673" cy="1245181"/>
          </a:xfrm>
        </p:grpSpPr>
        <p:pic>
          <p:nvPicPr>
            <p:cNvPr id="745" name="Google Shape;745;p62"/>
            <p:cNvPicPr preferRelativeResize="0"/>
            <p:nvPr/>
          </p:nvPicPr>
          <p:blipFill>
            <a:blip r:embed="rId3">
              <a:alphaModFix/>
            </a:blip>
            <a:stretch>
              <a:fillRect/>
            </a:stretch>
          </p:blipFill>
          <p:spPr>
            <a:xfrm>
              <a:off x="3254726" y="2962144"/>
              <a:ext cx="4341673" cy="1189300"/>
            </a:xfrm>
            <a:prstGeom prst="rect">
              <a:avLst/>
            </a:prstGeom>
            <a:noFill/>
            <a:ln>
              <a:noFill/>
            </a:ln>
          </p:spPr>
        </p:pic>
        <p:pic>
          <p:nvPicPr>
            <p:cNvPr id="746" name="Google Shape;746;p62"/>
            <p:cNvPicPr preferRelativeResize="0"/>
            <p:nvPr/>
          </p:nvPicPr>
          <p:blipFill>
            <a:blip r:embed="rId4">
              <a:alphaModFix/>
            </a:blip>
            <a:stretch>
              <a:fillRect/>
            </a:stretch>
          </p:blipFill>
          <p:spPr>
            <a:xfrm>
              <a:off x="6961675" y="2962150"/>
              <a:ext cx="446150" cy="322475"/>
            </a:xfrm>
            <a:prstGeom prst="rect">
              <a:avLst/>
            </a:prstGeom>
            <a:noFill/>
            <a:ln>
              <a:noFill/>
            </a:ln>
          </p:spPr>
        </p:pic>
        <p:pic>
          <p:nvPicPr>
            <p:cNvPr id="747" name="Google Shape;747;p62"/>
            <p:cNvPicPr preferRelativeResize="0"/>
            <p:nvPr/>
          </p:nvPicPr>
          <p:blipFill rotWithShape="1">
            <a:blip r:embed="rId5">
              <a:alphaModFix/>
            </a:blip>
            <a:srcRect b="11663" l="0" r="0" t="9153"/>
            <a:stretch/>
          </p:blipFill>
          <p:spPr>
            <a:xfrm>
              <a:off x="5615725" y="4074675"/>
              <a:ext cx="1792100" cy="132650"/>
            </a:xfrm>
            <a:prstGeom prst="rect">
              <a:avLst/>
            </a:prstGeom>
            <a:noFill/>
            <a:ln>
              <a:noFill/>
            </a:ln>
          </p:spPr>
        </p:pic>
      </p:grpSp>
      <p:sp>
        <p:nvSpPr>
          <p:cNvPr id="748" name="Google Shape;748;p62"/>
          <p:cNvSpPr/>
          <p:nvPr/>
        </p:nvSpPr>
        <p:spPr>
          <a:xfrm rot="-5400000">
            <a:off x="4635929" y="4263388"/>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rot="-5400000">
            <a:off x="4635929" y="3296038"/>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2"/>
          <p:cNvSpPr/>
          <p:nvPr/>
        </p:nvSpPr>
        <p:spPr>
          <a:xfrm rot="-5400000">
            <a:off x="4635929" y="2328688"/>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2"/>
          <p:cNvSpPr/>
          <p:nvPr/>
        </p:nvSpPr>
        <p:spPr>
          <a:xfrm rot="-5400000">
            <a:off x="4635929" y="2812375"/>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62"/>
          <p:cNvGrpSpPr/>
          <p:nvPr/>
        </p:nvGrpSpPr>
        <p:grpSpPr>
          <a:xfrm>
            <a:off x="4806725" y="840000"/>
            <a:ext cx="4367950" cy="4332450"/>
            <a:chOff x="4806725" y="840000"/>
            <a:chExt cx="4367950" cy="4332450"/>
          </a:xfrm>
        </p:grpSpPr>
        <p:pic>
          <p:nvPicPr>
            <p:cNvPr id="753" name="Google Shape;753;p62"/>
            <p:cNvPicPr preferRelativeResize="0"/>
            <p:nvPr/>
          </p:nvPicPr>
          <p:blipFill>
            <a:blip r:embed="rId6">
              <a:alphaModFix/>
            </a:blip>
            <a:stretch>
              <a:fillRect/>
            </a:stretch>
          </p:blipFill>
          <p:spPr>
            <a:xfrm>
              <a:off x="4806725" y="840000"/>
              <a:ext cx="4337281" cy="4303502"/>
            </a:xfrm>
            <a:prstGeom prst="rect">
              <a:avLst/>
            </a:prstGeom>
            <a:noFill/>
            <a:ln>
              <a:noFill/>
            </a:ln>
          </p:spPr>
        </p:pic>
        <p:sp>
          <p:nvSpPr>
            <p:cNvPr id="754" name="Google Shape;754;p62"/>
            <p:cNvSpPr/>
            <p:nvPr/>
          </p:nvSpPr>
          <p:spPr>
            <a:xfrm>
              <a:off x="9082575" y="4637250"/>
              <a:ext cx="92100" cy="53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2"/>
            <p:cNvSpPr/>
            <p:nvPr/>
          </p:nvSpPr>
          <p:spPr>
            <a:xfrm>
              <a:off x="8929025" y="1797125"/>
              <a:ext cx="215100" cy="31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9" name="Shape 759"/>
        <p:cNvGrpSpPr/>
        <p:nvPr/>
      </p:nvGrpSpPr>
      <p:grpSpPr>
        <a:xfrm>
          <a:off x="0" y="0"/>
          <a:ext cx="0" cy="0"/>
          <a:chOff x="0" y="0"/>
          <a:chExt cx="0" cy="0"/>
        </a:xfrm>
      </p:grpSpPr>
      <p:sp>
        <p:nvSpPr>
          <p:cNvPr id="760" name="Google Shape;760;p63"/>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Iorio Cell 2016</a:t>
            </a:r>
            <a:endParaRPr/>
          </a:p>
        </p:txBody>
      </p:sp>
      <p:pic>
        <p:nvPicPr>
          <p:cNvPr id="761" name="Google Shape;761;p63"/>
          <p:cNvPicPr preferRelativeResize="0"/>
          <p:nvPr/>
        </p:nvPicPr>
        <p:blipFill>
          <a:blip r:embed="rId3">
            <a:alphaModFix/>
          </a:blip>
          <a:stretch>
            <a:fillRect/>
          </a:stretch>
        </p:blipFill>
        <p:spPr>
          <a:xfrm>
            <a:off x="152400" y="687600"/>
            <a:ext cx="4093550" cy="2197525"/>
          </a:xfrm>
          <a:prstGeom prst="rect">
            <a:avLst/>
          </a:prstGeom>
          <a:noFill/>
          <a:ln>
            <a:noFill/>
          </a:ln>
        </p:spPr>
      </p:pic>
      <p:pic>
        <p:nvPicPr>
          <p:cNvPr id="762" name="Google Shape;762;p63"/>
          <p:cNvPicPr preferRelativeResize="0"/>
          <p:nvPr/>
        </p:nvPicPr>
        <p:blipFill>
          <a:blip r:embed="rId4">
            <a:alphaModFix/>
          </a:blip>
          <a:stretch>
            <a:fillRect/>
          </a:stretch>
        </p:blipFill>
        <p:spPr>
          <a:xfrm>
            <a:off x="4398350" y="687600"/>
            <a:ext cx="4195001" cy="2237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pSp>
        <p:nvGrpSpPr>
          <p:cNvPr id="767" name="Google Shape;767;p64"/>
          <p:cNvGrpSpPr/>
          <p:nvPr/>
        </p:nvGrpSpPr>
        <p:grpSpPr>
          <a:xfrm>
            <a:off x="4520175" y="667150"/>
            <a:ext cx="2289776" cy="2588525"/>
            <a:chOff x="4520175" y="667150"/>
            <a:chExt cx="2289776" cy="2588525"/>
          </a:xfrm>
        </p:grpSpPr>
        <p:pic>
          <p:nvPicPr>
            <p:cNvPr id="768" name="Google Shape;768;p64"/>
            <p:cNvPicPr preferRelativeResize="0"/>
            <p:nvPr/>
          </p:nvPicPr>
          <p:blipFill rotWithShape="1">
            <a:blip r:embed="rId3">
              <a:alphaModFix/>
            </a:blip>
            <a:srcRect b="0" l="17189" r="45426" t="27087"/>
            <a:stretch/>
          </p:blipFill>
          <p:spPr>
            <a:xfrm>
              <a:off x="4920375" y="667150"/>
              <a:ext cx="1889576" cy="2588525"/>
            </a:xfrm>
            <a:prstGeom prst="rect">
              <a:avLst/>
            </a:prstGeom>
            <a:noFill/>
            <a:ln>
              <a:noFill/>
            </a:ln>
          </p:spPr>
        </p:pic>
        <p:sp>
          <p:nvSpPr>
            <p:cNvPr id="769" name="Google Shape;769;p64"/>
            <p:cNvSpPr txBox="1"/>
            <p:nvPr/>
          </p:nvSpPr>
          <p:spPr>
            <a:xfrm rot="-5400000">
              <a:off x="3872475" y="1317624"/>
              <a:ext cx="1695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Number of predictive </a:t>
              </a:r>
              <a:endParaRPr sz="1100"/>
            </a:p>
            <a:p>
              <a:pPr indent="0" lvl="0" marL="0" rtl="0" algn="ctr">
                <a:spcBef>
                  <a:spcPts val="0"/>
                </a:spcBef>
                <a:spcAft>
                  <a:spcPts val="0"/>
                </a:spcAft>
                <a:buNone/>
              </a:pPr>
              <a:r>
                <a:rPr lang="en" sz="1100"/>
                <a:t>models (drugs)</a:t>
              </a:r>
              <a:endParaRPr sz="1100"/>
            </a:p>
          </p:txBody>
        </p:sp>
      </p:grpSp>
      <p:sp>
        <p:nvSpPr>
          <p:cNvPr id="770" name="Google Shape;770;p64"/>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-omics to rule them all? - Roumeliotis et al. 2017</a:t>
            </a:r>
            <a:endParaRPr/>
          </a:p>
        </p:txBody>
      </p:sp>
      <p:sp>
        <p:nvSpPr>
          <p:cNvPr id="771" name="Google Shape;771;p64"/>
          <p:cNvSpPr txBox="1"/>
          <p:nvPr>
            <p:ph idx="1" type="body"/>
          </p:nvPr>
        </p:nvSpPr>
        <p:spPr>
          <a:xfrm>
            <a:off x="343275" y="658875"/>
            <a:ext cx="4140000" cy="16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50 colorectal cancer cell lines</a:t>
            </a:r>
            <a:endParaRPr/>
          </a:p>
          <a:p>
            <a:pPr indent="-342900" lvl="0" marL="457200" rtl="0" algn="l">
              <a:spcBef>
                <a:spcPts val="1000"/>
              </a:spcBef>
              <a:spcAft>
                <a:spcPts val="0"/>
              </a:spcAft>
              <a:buSzPts val="1800"/>
              <a:buChar char="●"/>
            </a:pPr>
            <a:r>
              <a:rPr b="1" lang="en"/>
              <a:t>Gene expression</a:t>
            </a:r>
            <a:r>
              <a:rPr lang="en"/>
              <a:t> is the best data modality to develop predictors of drug response (ElasticNet), </a:t>
            </a:r>
            <a:r>
              <a:rPr b="1" lang="en"/>
              <a:t>methylation</a:t>
            </a:r>
            <a:r>
              <a:rPr lang="en"/>
              <a:t> is the worst</a:t>
            </a:r>
            <a:endParaRPr/>
          </a:p>
        </p:txBody>
      </p:sp>
      <p:grpSp>
        <p:nvGrpSpPr>
          <p:cNvPr id="772" name="Google Shape;772;p64"/>
          <p:cNvGrpSpPr/>
          <p:nvPr/>
        </p:nvGrpSpPr>
        <p:grpSpPr>
          <a:xfrm>
            <a:off x="891849" y="4141875"/>
            <a:ext cx="3680151" cy="963250"/>
            <a:chOff x="2503724" y="2478600"/>
            <a:chExt cx="3680151" cy="963250"/>
          </a:xfrm>
        </p:grpSpPr>
        <p:pic>
          <p:nvPicPr>
            <p:cNvPr id="773" name="Google Shape;773;p64"/>
            <p:cNvPicPr preferRelativeResize="0"/>
            <p:nvPr/>
          </p:nvPicPr>
          <p:blipFill>
            <a:blip r:embed="rId4">
              <a:alphaModFix/>
            </a:blip>
            <a:stretch>
              <a:fillRect/>
            </a:stretch>
          </p:blipFill>
          <p:spPr>
            <a:xfrm>
              <a:off x="2503724" y="2609125"/>
              <a:ext cx="3680149" cy="784375"/>
            </a:xfrm>
            <a:prstGeom prst="rect">
              <a:avLst/>
            </a:prstGeom>
            <a:noFill/>
            <a:ln>
              <a:noFill/>
            </a:ln>
          </p:spPr>
        </p:pic>
        <p:pic>
          <p:nvPicPr>
            <p:cNvPr id="774" name="Google Shape;774;p64"/>
            <p:cNvPicPr preferRelativeResize="0"/>
            <p:nvPr/>
          </p:nvPicPr>
          <p:blipFill>
            <a:blip r:embed="rId5">
              <a:alphaModFix/>
            </a:blip>
            <a:stretch>
              <a:fillRect/>
            </a:stretch>
          </p:blipFill>
          <p:spPr>
            <a:xfrm>
              <a:off x="5336225" y="2478600"/>
              <a:ext cx="847650" cy="170175"/>
            </a:xfrm>
            <a:prstGeom prst="rect">
              <a:avLst/>
            </a:prstGeom>
            <a:noFill/>
            <a:ln>
              <a:noFill/>
            </a:ln>
          </p:spPr>
        </p:pic>
        <p:pic>
          <p:nvPicPr>
            <p:cNvPr id="775" name="Google Shape;775;p64"/>
            <p:cNvPicPr preferRelativeResize="0"/>
            <p:nvPr/>
          </p:nvPicPr>
          <p:blipFill>
            <a:blip r:embed="rId6">
              <a:alphaModFix/>
            </a:blip>
            <a:stretch>
              <a:fillRect/>
            </a:stretch>
          </p:blipFill>
          <p:spPr>
            <a:xfrm>
              <a:off x="4545125" y="3346900"/>
              <a:ext cx="1569649" cy="94950"/>
            </a:xfrm>
            <a:prstGeom prst="rect">
              <a:avLst/>
            </a:prstGeom>
            <a:noFill/>
            <a:ln>
              <a:noFill/>
            </a:ln>
          </p:spPr>
        </p:pic>
      </p:grpSp>
      <p:grpSp>
        <p:nvGrpSpPr>
          <p:cNvPr id="776" name="Google Shape;776;p64"/>
          <p:cNvGrpSpPr/>
          <p:nvPr/>
        </p:nvGrpSpPr>
        <p:grpSpPr>
          <a:xfrm>
            <a:off x="5258970" y="614166"/>
            <a:ext cx="1402903" cy="92100"/>
            <a:chOff x="5258970" y="368150"/>
            <a:chExt cx="1402903" cy="92100"/>
          </a:xfrm>
        </p:grpSpPr>
        <p:sp>
          <p:nvSpPr>
            <p:cNvPr id="777" name="Google Shape;777;p64"/>
            <p:cNvSpPr/>
            <p:nvPr/>
          </p:nvSpPr>
          <p:spPr>
            <a:xfrm>
              <a:off x="5871024" y="36815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4"/>
            <p:cNvSpPr/>
            <p:nvPr/>
          </p:nvSpPr>
          <p:spPr>
            <a:xfrm>
              <a:off x="6177061" y="36815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4"/>
            <p:cNvSpPr/>
            <p:nvPr/>
          </p:nvSpPr>
          <p:spPr>
            <a:xfrm>
              <a:off x="5565006" y="36815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a:off x="5258970" y="36815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6483073" y="36815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64"/>
          <p:cNvGrpSpPr/>
          <p:nvPr/>
        </p:nvGrpSpPr>
        <p:grpSpPr>
          <a:xfrm>
            <a:off x="6894263" y="729013"/>
            <a:ext cx="2249739" cy="2526662"/>
            <a:chOff x="6894263" y="729013"/>
            <a:chExt cx="2249739" cy="2526662"/>
          </a:xfrm>
        </p:grpSpPr>
        <p:pic>
          <p:nvPicPr>
            <p:cNvPr id="783" name="Google Shape;783;p64"/>
            <p:cNvPicPr preferRelativeResize="0"/>
            <p:nvPr/>
          </p:nvPicPr>
          <p:blipFill rotWithShape="1">
            <a:blip r:embed="rId3">
              <a:alphaModFix/>
            </a:blip>
            <a:srcRect b="1187" l="56702" r="1301" t="28960"/>
            <a:stretch/>
          </p:blipFill>
          <p:spPr>
            <a:xfrm>
              <a:off x="6894263" y="729013"/>
              <a:ext cx="2122626" cy="2479949"/>
            </a:xfrm>
            <a:prstGeom prst="rect">
              <a:avLst/>
            </a:prstGeom>
            <a:noFill/>
            <a:ln>
              <a:noFill/>
            </a:ln>
          </p:spPr>
        </p:pic>
        <p:pic>
          <p:nvPicPr>
            <p:cNvPr id="784" name="Google Shape;784;p64"/>
            <p:cNvPicPr preferRelativeResize="0"/>
            <p:nvPr/>
          </p:nvPicPr>
          <p:blipFill rotWithShape="1">
            <a:blip r:embed="rId3">
              <a:alphaModFix/>
            </a:blip>
            <a:srcRect b="72617" l="61258" r="11783" t="13691"/>
            <a:stretch/>
          </p:blipFill>
          <p:spPr>
            <a:xfrm>
              <a:off x="8402200" y="3007150"/>
              <a:ext cx="741801" cy="248525"/>
            </a:xfrm>
            <a:prstGeom prst="rect">
              <a:avLst/>
            </a:prstGeom>
            <a:noFill/>
            <a:ln>
              <a:noFill/>
            </a:ln>
          </p:spPr>
        </p:pic>
      </p:grpSp>
      <p:grpSp>
        <p:nvGrpSpPr>
          <p:cNvPr id="785" name="Google Shape;785;p64"/>
          <p:cNvGrpSpPr/>
          <p:nvPr/>
        </p:nvGrpSpPr>
        <p:grpSpPr>
          <a:xfrm>
            <a:off x="5053925" y="3547225"/>
            <a:ext cx="3703925" cy="1511847"/>
            <a:chOff x="5053925" y="3547225"/>
            <a:chExt cx="3703925" cy="1511847"/>
          </a:xfrm>
        </p:grpSpPr>
        <p:pic>
          <p:nvPicPr>
            <p:cNvPr id="786" name="Google Shape;786;p64"/>
            <p:cNvPicPr preferRelativeResize="0"/>
            <p:nvPr/>
          </p:nvPicPr>
          <p:blipFill rotWithShape="1">
            <a:blip r:embed="rId7">
              <a:alphaModFix/>
            </a:blip>
            <a:srcRect b="76571" l="37803" r="24377" t="5476"/>
            <a:stretch/>
          </p:blipFill>
          <p:spPr>
            <a:xfrm>
              <a:off x="7648125" y="3936350"/>
              <a:ext cx="1109725" cy="665151"/>
            </a:xfrm>
            <a:prstGeom prst="rect">
              <a:avLst/>
            </a:prstGeom>
            <a:noFill/>
            <a:ln>
              <a:noFill/>
            </a:ln>
          </p:spPr>
        </p:pic>
        <p:grpSp>
          <p:nvGrpSpPr>
            <p:cNvPr id="787" name="Google Shape;787;p64"/>
            <p:cNvGrpSpPr/>
            <p:nvPr/>
          </p:nvGrpSpPr>
          <p:grpSpPr>
            <a:xfrm>
              <a:off x="5053925" y="3547225"/>
              <a:ext cx="2542700" cy="1306049"/>
              <a:chOff x="5387325" y="3615900"/>
              <a:chExt cx="2542700" cy="1306049"/>
            </a:xfrm>
          </p:grpSpPr>
          <p:pic>
            <p:nvPicPr>
              <p:cNvPr id="788" name="Google Shape;788;p64"/>
              <p:cNvPicPr preferRelativeResize="0"/>
              <p:nvPr/>
            </p:nvPicPr>
            <p:blipFill rotWithShape="1">
              <a:blip r:embed="rId7">
                <a:alphaModFix/>
              </a:blip>
              <a:srcRect b="49909" l="13344" r="0" t="15177"/>
              <a:stretch/>
            </p:blipFill>
            <p:spPr>
              <a:xfrm>
                <a:off x="5387325" y="3628325"/>
                <a:ext cx="2542700" cy="1293624"/>
              </a:xfrm>
              <a:prstGeom prst="rect">
                <a:avLst/>
              </a:prstGeom>
              <a:noFill/>
              <a:ln>
                <a:noFill/>
              </a:ln>
            </p:spPr>
          </p:pic>
          <p:sp>
            <p:nvSpPr>
              <p:cNvPr id="789" name="Google Shape;789;p64"/>
              <p:cNvSpPr/>
              <p:nvPr/>
            </p:nvSpPr>
            <p:spPr>
              <a:xfrm>
                <a:off x="6058929" y="3615900"/>
                <a:ext cx="1235700" cy="40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64"/>
            <p:cNvSpPr txBox="1"/>
            <p:nvPr/>
          </p:nvSpPr>
          <p:spPr>
            <a:xfrm>
              <a:off x="5106975" y="4658872"/>
              <a:ext cx="2616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Drugs per pharmacological classes</a:t>
              </a:r>
              <a:endParaRPr sz="1100"/>
            </a:p>
          </p:txBody>
        </p:sp>
      </p:grpSp>
      <p:grpSp>
        <p:nvGrpSpPr>
          <p:cNvPr id="791" name="Google Shape;791;p64"/>
          <p:cNvGrpSpPr/>
          <p:nvPr/>
        </p:nvGrpSpPr>
        <p:grpSpPr>
          <a:xfrm>
            <a:off x="7250942" y="614166"/>
            <a:ext cx="1615901" cy="92100"/>
            <a:chOff x="7250942" y="3644750"/>
            <a:chExt cx="1615901" cy="92100"/>
          </a:xfrm>
        </p:grpSpPr>
        <p:sp>
          <p:nvSpPr>
            <p:cNvPr id="792" name="Google Shape;792;p64"/>
            <p:cNvSpPr/>
            <p:nvPr/>
          </p:nvSpPr>
          <p:spPr>
            <a:xfrm>
              <a:off x="7963685" y="364475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4"/>
            <p:cNvSpPr/>
            <p:nvPr/>
          </p:nvSpPr>
          <p:spPr>
            <a:xfrm>
              <a:off x="8345461" y="364475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4"/>
            <p:cNvSpPr/>
            <p:nvPr/>
          </p:nvSpPr>
          <p:spPr>
            <a:xfrm>
              <a:off x="7634894" y="364475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4"/>
            <p:cNvSpPr/>
            <p:nvPr/>
          </p:nvSpPr>
          <p:spPr>
            <a:xfrm>
              <a:off x="7250942" y="364475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
            <p:cNvSpPr/>
            <p:nvPr/>
          </p:nvSpPr>
          <p:spPr>
            <a:xfrm>
              <a:off x="8688043" y="364475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64"/>
          <p:cNvGrpSpPr/>
          <p:nvPr/>
        </p:nvGrpSpPr>
        <p:grpSpPr>
          <a:xfrm>
            <a:off x="8838106" y="3936341"/>
            <a:ext cx="178800" cy="627675"/>
            <a:chOff x="8838106" y="3936341"/>
            <a:chExt cx="178800" cy="627675"/>
          </a:xfrm>
        </p:grpSpPr>
        <p:sp>
          <p:nvSpPr>
            <p:cNvPr id="798" name="Google Shape;798;p64"/>
            <p:cNvSpPr/>
            <p:nvPr/>
          </p:nvSpPr>
          <p:spPr>
            <a:xfrm>
              <a:off x="8838106" y="4330987"/>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4"/>
            <p:cNvSpPr/>
            <p:nvPr/>
          </p:nvSpPr>
          <p:spPr>
            <a:xfrm>
              <a:off x="8838106" y="4471916"/>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4"/>
            <p:cNvSpPr/>
            <p:nvPr/>
          </p:nvSpPr>
          <p:spPr>
            <a:xfrm>
              <a:off x="8838106" y="4190059"/>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4"/>
            <p:cNvSpPr/>
            <p:nvPr/>
          </p:nvSpPr>
          <p:spPr>
            <a:xfrm>
              <a:off x="8838106" y="406628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4"/>
            <p:cNvSpPr/>
            <p:nvPr/>
          </p:nvSpPr>
          <p:spPr>
            <a:xfrm>
              <a:off x="8838106" y="3936341"/>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64"/>
          <p:cNvSpPr txBox="1"/>
          <p:nvPr>
            <p:ph idx="1" type="body"/>
          </p:nvPr>
        </p:nvSpPr>
        <p:spPr>
          <a:xfrm>
            <a:off x="343275" y="2523375"/>
            <a:ext cx="3982800" cy="14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But all the data modalities are important as they are relevant for </a:t>
            </a:r>
            <a:r>
              <a:rPr b="1" lang="en"/>
              <a:t>different</a:t>
            </a:r>
            <a:r>
              <a:rPr lang="en"/>
              <a:t> pharmacological classes!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pic>
        <p:nvPicPr>
          <p:cNvPr id="808" name="Google Shape;808;p65"/>
          <p:cNvPicPr preferRelativeResize="0"/>
          <p:nvPr/>
        </p:nvPicPr>
        <p:blipFill>
          <a:blip r:embed="rId3">
            <a:alphaModFix/>
          </a:blip>
          <a:stretch>
            <a:fillRect/>
          </a:stretch>
        </p:blipFill>
        <p:spPr>
          <a:xfrm>
            <a:off x="682500" y="951225"/>
            <a:ext cx="3203126" cy="4044924"/>
          </a:xfrm>
          <a:prstGeom prst="rect">
            <a:avLst/>
          </a:prstGeom>
          <a:noFill/>
          <a:ln>
            <a:noFill/>
          </a:ln>
        </p:spPr>
      </p:pic>
      <p:sp>
        <p:nvSpPr>
          <p:cNvPr id="809" name="Google Shape;809;p65"/>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Roumeliotis</a:t>
            </a:r>
            <a:endParaRPr/>
          </a:p>
        </p:txBody>
      </p:sp>
      <p:sp>
        <p:nvSpPr>
          <p:cNvPr id="810" name="Google Shape;810;p65"/>
          <p:cNvSpPr txBox="1"/>
          <p:nvPr>
            <p:ph idx="1" type="body"/>
          </p:nvPr>
        </p:nvSpPr>
        <p:spPr>
          <a:xfrm>
            <a:off x="594750" y="887475"/>
            <a:ext cx="7996200" cy="3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Colorectal</a:t>
            </a:r>
            <a:endParaRPr/>
          </a:p>
        </p:txBody>
      </p:sp>
      <p:pic>
        <p:nvPicPr>
          <p:cNvPr id="811" name="Google Shape;811;p65"/>
          <p:cNvPicPr preferRelativeResize="0"/>
          <p:nvPr/>
        </p:nvPicPr>
        <p:blipFill>
          <a:blip r:embed="rId4">
            <a:alphaModFix/>
          </a:blip>
          <a:stretch>
            <a:fillRect/>
          </a:stretch>
        </p:blipFill>
        <p:spPr>
          <a:xfrm>
            <a:off x="4901625" y="0"/>
            <a:ext cx="4242376" cy="2798476"/>
          </a:xfrm>
          <a:prstGeom prst="rect">
            <a:avLst/>
          </a:prstGeom>
          <a:noFill/>
          <a:ln>
            <a:noFill/>
          </a:ln>
        </p:spPr>
      </p:pic>
      <p:pic>
        <p:nvPicPr>
          <p:cNvPr id="812" name="Google Shape;812;p65"/>
          <p:cNvPicPr preferRelativeResize="0"/>
          <p:nvPr/>
        </p:nvPicPr>
        <p:blipFill>
          <a:blip r:embed="rId5">
            <a:alphaModFix/>
          </a:blip>
          <a:stretch>
            <a:fillRect/>
          </a:stretch>
        </p:blipFill>
        <p:spPr>
          <a:xfrm>
            <a:off x="4681877" y="2798475"/>
            <a:ext cx="3965750" cy="2355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6" name="Shape 816"/>
        <p:cNvGrpSpPr/>
        <p:nvPr/>
      </p:nvGrpSpPr>
      <p:grpSpPr>
        <a:xfrm>
          <a:off x="0" y="0"/>
          <a:ext cx="0" cy="0"/>
          <a:chOff x="0" y="0"/>
          <a:chExt cx="0" cy="0"/>
        </a:xfrm>
      </p:grpSpPr>
      <p:sp>
        <p:nvSpPr>
          <p:cNvPr id="817" name="Google Shape;817;p66"/>
          <p:cNvSpPr txBox="1"/>
          <p:nvPr>
            <p:ph type="title"/>
          </p:nvPr>
        </p:nvSpPr>
        <p:spPr>
          <a:xfrm>
            <a:off x="730000" y="1318650"/>
            <a:ext cx="7806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Combining -omics</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1" name="Shape 821"/>
        <p:cNvGrpSpPr/>
        <p:nvPr/>
      </p:nvGrpSpPr>
      <p:grpSpPr>
        <a:xfrm>
          <a:off x="0" y="0"/>
          <a:ext cx="0" cy="0"/>
          <a:chOff x="0" y="0"/>
          <a:chExt cx="0" cy="0"/>
        </a:xfrm>
      </p:grpSpPr>
      <p:sp>
        <p:nvSpPr>
          <p:cNvPr id="822" name="Google Shape;822;p67"/>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data for biomarker discovery</a:t>
            </a:r>
            <a:endParaRPr/>
          </a:p>
        </p:txBody>
      </p:sp>
      <p:sp>
        <p:nvSpPr>
          <p:cNvPr id="823" name="Google Shape;823;p67"/>
          <p:cNvSpPr txBox="1"/>
          <p:nvPr>
            <p:ph idx="1" type="body"/>
          </p:nvPr>
        </p:nvSpPr>
        <p:spPr>
          <a:xfrm>
            <a:off x="594750" y="887475"/>
            <a:ext cx="7996200" cy="3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layer can be highly predictive, depends on the drugs</a:t>
            </a:r>
            <a:endParaRPr/>
          </a:p>
          <a:p>
            <a:pPr indent="0" lvl="0" marL="0" rtl="0" algn="l">
              <a:spcBef>
                <a:spcPts val="0"/>
              </a:spcBef>
              <a:spcAft>
                <a:spcPts val="0"/>
              </a:spcAft>
              <a:buNone/>
            </a:pPr>
            <a:r>
              <a:rPr lang="en"/>
              <a:t>Complementarity in majority of cases</a:t>
            </a:r>
            <a:endParaRPr/>
          </a:p>
          <a:p>
            <a:pPr indent="0" lvl="0" marL="0" rtl="0" algn="l">
              <a:spcBef>
                <a:spcPts val="0"/>
              </a:spcBef>
              <a:spcAft>
                <a:spcPts val="0"/>
              </a:spcAft>
              <a:buNone/>
            </a:pPr>
            <a:r>
              <a:rPr lang="en"/>
              <a:t>	Pan-cancer → gene expression + methylation</a:t>
            </a:r>
            <a:endParaRPr/>
          </a:p>
          <a:p>
            <a:pPr indent="0" lvl="0" marL="0" rtl="0" algn="l">
              <a:spcBef>
                <a:spcPts val="0"/>
              </a:spcBef>
              <a:spcAft>
                <a:spcPts val="0"/>
              </a:spcAft>
              <a:buNone/>
            </a:pPr>
            <a:r>
              <a:rPr lang="en"/>
              <a:t>	Cancer-specific → genomics and methylation</a:t>
            </a:r>
            <a:endParaRPr/>
          </a:p>
          <a:p>
            <a:pPr indent="0" lvl="0" marL="0" rtl="0" algn="l">
              <a:spcBef>
                <a:spcPts val="0"/>
              </a:spcBef>
              <a:spcAft>
                <a:spcPts val="0"/>
              </a:spcAft>
              <a:buNone/>
            </a:pPr>
            <a:r>
              <a:rPr lang="en"/>
              <a:t>Proteomics and phospho-proteomics promising but understudied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68"/>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Aittokallio 2014: multi-view  multi-task kernel</a:t>
            </a:r>
            <a:endParaRPr/>
          </a:p>
        </p:txBody>
      </p:sp>
      <p:pic>
        <p:nvPicPr>
          <p:cNvPr id="829" name="Google Shape;829;p68"/>
          <p:cNvPicPr preferRelativeResize="0"/>
          <p:nvPr/>
        </p:nvPicPr>
        <p:blipFill>
          <a:blip r:embed="rId3">
            <a:alphaModFix/>
          </a:blip>
          <a:stretch>
            <a:fillRect/>
          </a:stretch>
        </p:blipFill>
        <p:spPr>
          <a:xfrm>
            <a:off x="152400" y="687600"/>
            <a:ext cx="8362020" cy="430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9"/>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 Costello et al. 2014</a:t>
            </a:r>
            <a:endParaRPr/>
          </a:p>
        </p:txBody>
      </p:sp>
      <p:pic>
        <p:nvPicPr>
          <p:cNvPr id="835" name="Google Shape;835;p69"/>
          <p:cNvPicPr preferRelativeResize="0"/>
          <p:nvPr/>
        </p:nvPicPr>
        <p:blipFill rotWithShape="1">
          <a:blip r:embed="rId3">
            <a:alphaModFix/>
          </a:blip>
          <a:srcRect b="40947" l="0" r="0" t="0"/>
          <a:stretch/>
        </p:blipFill>
        <p:spPr>
          <a:xfrm>
            <a:off x="8424000" y="782950"/>
            <a:ext cx="691175" cy="3126552"/>
          </a:xfrm>
          <a:prstGeom prst="rect">
            <a:avLst/>
          </a:prstGeom>
          <a:noFill/>
          <a:ln>
            <a:noFill/>
          </a:ln>
        </p:spPr>
      </p:pic>
      <p:pic>
        <p:nvPicPr>
          <p:cNvPr id="836" name="Google Shape;836;p69"/>
          <p:cNvPicPr preferRelativeResize="0"/>
          <p:nvPr/>
        </p:nvPicPr>
        <p:blipFill rotWithShape="1">
          <a:blip r:embed="rId4">
            <a:alphaModFix/>
          </a:blip>
          <a:srcRect b="0" l="0" r="37071" t="0"/>
          <a:stretch/>
        </p:blipFill>
        <p:spPr>
          <a:xfrm>
            <a:off x="4419600" y="535200"/>
            <a:ext cx="1912875" cy="4303499"/>
          </a:xfrm>
          <a:prstGeom prst="rect">
            <a:avLst/>
          </a:prstGeom>
          <a:noFill/>
          <a:ln>
            <a:noFill/>
          </a:ln>
        </p:spPr>
      </p:pic>
      <p:pic>
        <p:nvPicPr>
          <p:cNvPr id="837" name="Google Shape;837;p69"/>
          <p:cNvPicPr preferRelativeResize="0"/>
          <p:nvPr/>
        </p:nvPicPr>
        <p:blipFill rotWithShape="1">
          <a:blip r:embed="rId4">
            <a:alphaModFix/>
          </a:blip>
          <a:srcRect b="0" l="62459" r="0" t="0"/>
          <a:stretch/>
        </p:blipFill>
        <p:spPr>
          <a:xfrm>
            <a:off x="6923599" y="533769"/>
            <a:ext cx="1141125" cy="4303499"/>
          </a:xfrm>
          <a:prstGeom prst="rect">
            <a:avLst/>
          </a:prstGeom>
          <a:noFill/>
          <a:ln>
            <a:noFill/>
          </a:ln>
        </p:spPr>
      </p:pic>
      <p:cxnSp>
        <p:nvCxnSpPr>
          <p:cNvPr id="838" name="Google Shape;838;p69"/>
          <p:cNvCxnSpPr/>
          <p:nvPr/>
        </p:nvCxnSpPr>
        <p:spPr>
          <a:xfrm flipH="1" rot="10800000">
            <a:off x="5165475" y="2433625"/>
            <a:ext cx="3850800" cy="9000"/>
          </a:xfrm>
          <a:prstGeom prst="straightConnector1">
            <a:avLst/>
          </a:prstGeom>
          <a:noFill/>
          <a:ln cap="flat" cmpd="sng" w="19050">
            <a:solidFill>
              <a:srgbClr val="667480"/>
            </a:solidFill>
            <a:prstDash val="solid"/>
            <a:round/>
            <a:headEnd len="med" w="med" type="none"/>
            <a:tailEnd len="med" w="med" type="none"/>
          </a:ln>
        </p:spPr>
      </p:cxnSp>
      <p:cxnSp>
        <p:nvCxnSpPr>
          <p:cNvPr id="839" name="Google Shape;839;p69"/>
          <p:cNvCxnSpPr/>
          <p:nvPr/>
        </p:nvCxnSpPr>
        <p:spPr>
          <a:xfrm flipH="1" rot="10800000">
            <a:off x="5157800" y="3869750"/>
            <a:ext cx="3835800" cy="900"/>
          </a:xfrm>
          <a:prstGeom prst="straightConnector1">
            <a:avLst/>
          </a:prstGeom>
          <a:noFill/>
          <a:ln cap="flat" cmpd="sng" w="19050">
            <a:solidFill>
              <a:srgbClr val="000000"/>
            </a:solidFill>
            <a:prstDash val="solid"/>
            <a:round/>
            <a:headEnd len="med" w="med" type="none"/>
            <a:tailEnd len="med" w="med" type="none"/>
          </a:ln>
        </p:spPr>
      </p:cxnSp>
      <p:cxnSp>
        <p:nvCxnSpPr>
          <p:cNvPr id="840" name="Google Shape;840;p69"/>
          <p:cNvCxnSpPr/>
          <p:nvPr/>
        </p:nvCxnSpPr>
        <p:spPr>
          <a:xfrm rot="10800000">
            <a:off x="5157800" y="657650"/>
            <a:ext cx="0" cy="3213000"/>
          </a:xfrm>
          <a:prstGeom prst="straightConnector1">
            <a:avLst/>
          </a:prstGeom>
          <a:noFill/>
          <a:ln cap="flat" cmpd="sng" w="19050">
            <a:solidFill>
              <a:srgbClr val="000000"/>
            </a:solidFill>
            <a:prstDash val="solid"/>
            <a:round/>
            <a:headEnd len="med" w="med" type="none"/>
            <a:tailEnd len="med" w="med" type="none"/>
          </a:ln>
        </p:spPr>
      </p:cxnSp>
      <p:sp>
        <p:nvSpPr>
          <p:cNvPr id="841" name="Google Shape;841;p69"/>
          <p:cNvSpPr/>
          <p:nvPr/>
        </p:nvSpPr>
        <p:spPr>
          <a:xfrm>
            <a:off x="5438570" y="37175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9"/>
          <p:cNvSpPr/>
          <p:nvPr/>
        </p:nvSpPr>
        <p:spPr>
          <a:xfrm>
            <a:off x="5254902" y="371750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9"/>
          <p:cNvSpPr/>
          <p:nvPr/>
        </p:nvSpPr>
        <p:spPr>
          <a:xfrm>
            <a:off x="5805907" y="37175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9"/>
          <p:cNvSpPr/>
          <p:nvPr/>
        </p:nvSpPr>
        <p:spPr>
          <a:xfrm>
            <a:off x="7137427" y="37175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69"/>
          <p:cNvGrpSpPr/>
          <p:nvPr/>
        </p:nvGrpSpPr>
        <p:grpSpPr>
          <a:xfrm>
            <a:off x="5622239" y="3717500"/>
            <a:ext cx="1877657" cy="92100"/>
            <a:chOff x="1312812" y="3869900"/>
            <a:chExt cx="1877657" cy="92100"/>
          </a:xfrm>
        </p:grpSpPr>
        <p:sp>
          <p:nvSpPr>
            <p:cNvPr id="846" name="Google Shape;846;p69"/>
            <p:cNvSpPr/>
            <p:nvPr/>
          </p:nvSpPr>
          <p:spPr>
            <a:xfrm>
              <a:off x="1312812" y="386990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9"/>
            <p:cNvSpPr/>
            <p:nvPr/>
          </p:nvSpPr>
          <p:spPr>
            <a:xfrm>
              <a:off x="3011669" y="3869900"/>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69"/>
          <p:cNvSpPr/>
          <p:nvPr/>
        </p:nvSpPr>
        <p:spPr>
          <a:xfrm>
            <a:off x="6953759" y="3717500"/>
            <a:ext cx="178800" cy="92100"/>
          </a:xfrm>
          <a:prstGeom prst="parallelogram">
            <a:avLst>
              <a:gd fmla="val 25000" name="adj"/>
            </a:avLst>
          </a:prstGeom>
          <a:solidFill>
            <a:srgbClr val="CF5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9"/>
          <p:cNvSpPr/>
          <p:nvPr/>
        </p:nvSpPr>
        <p:spPr>
          <a:xfrm>
            <a:off x="7504764" y="3717500"/>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69"/>
          <p:cNvGrpSpPr/>
          <p:nvPr/>
        </p:nvGrpSpPr>
        <p:grpSpPr>
          <a:xfrm>
            <a:off x="5989576" y="3717500"/>
            <a:ext cx="2061329" cy="92100"/>
            <a:chOff x="1680149" y="3869900"/>
            <a:chExt cx="2061329" cy="92100"/>
          </a:xfrm>
        </p:grpSpPr>
        <p:sp>
          <p:nvSpPr>
            <p:cNvPr id="851" name="Google Shape;851;p69"/>
            <p:cNvSpPr/>
            <p:nvPr/>
          </p:nvSpPr>
          <p:spPr>
            <a:xfrm>
              <a:off x="1680149"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9"/>
            <p:cNvSpPr/>
            <p:nvPr/>
          </p:nvSpPr>
          <p:spPr>
            <a:xfrm>
              <a:off x="1863822"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9"/>
            <p:cNvSpPr/>
            <p:nvPr/>
          </p:nvSpPr>
          <p:spPr>
            <a:xfrm>
              <a:off x="3379006"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9"/>
            <p:cNvSpPr/>
            <p:nvPr/>
          </p:nvSpPr>
          <p:spPr>
            <a:xfrm>
              <a:off x="3562679" y="3869900"/>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69"/>
          <p:cNvSpPr txBox="1"/>
          <p:nvPr/>
        </p:nvSpPr>
        <p:spPr>
          <a:xfrm rot="-3297684">
            <a:off x="7887320" y="4193059"/>
            <a:ext cx="876808" cy="35388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ElasticNet</a:t>
            </a:r>
            <a:endParaRPr sz="1100"/>
          </a:p>
        </p:txBody>
      </p:sp>
      <p:sp>
        <p:nvSpPr>
          <p:cNvPr id="856" name="Google Shape;856;p69"/>
          <p:cNvSpPr txBox="1"/>
          <p:nvPr/>
        </p:nvSpPr>
        <p:spPr>
          <a:xfrm rot="-3298844">
            <a:off x="7979870" y="4324403"/>
            <a:ext cx="1137053" cy="523415"/>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t>Bayesian </a:t>
            </a:r>
            <a:endParaRPr sz="1100"/>
          </a:p>
          <a:p>
            <a:pPr indent="0" lvl="0" marL="0" rtl="0" algn="r">
              <a:spcBef>
                <a:spcPts val="0"/>
              </a:spcBef>
              <a:spcAft>
                <a:spcPts val="0"/>
              </a:spcAft>
              <a:buNone/>
            </a:pPr>
            <a:r>
              <a:rPr lang="en" sz="1100"/>
              <a:t>Multitask MKL</a:t>
            </a:r>
            <a:endParaRPr sz="1100"/>
          </a:p>
        </p:txBody>
      </p:sp>
      <p:cxnSp>
        <p:nvCxnSpPr>
          <p:cNvPr id="857" name="Google Shape;857;p69"/>
          <p:cNvCxnSpPr/>
          <p:nvPr/>
        </p:nvCxnSpPr>
        <p:spPr>
          <a:xfrm flipH="1" rot="10800000">
            <a:off x="8527675" y="3879050"/>
            <a:ext cx="120300" cy="2346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69"/>
          <p:cNvCxnSpPr/>
          <p:nvPr/>
        </p:nvCxnSpPr>
        <p:spPr>
          <a:xfrm flipH="1" rot="10800000">
            <a:off x="8839500" y="3869675"/>
            <a:ext cx="112800" cy="301200"/>
          </a:xfrm>
          <a:prstGeom prst="straightConnector1">
            <a:avLst/>
          </a:prstGeom>
          <a:noFill/>
          <a:ln cap="flat" cmpd="sng" w="9525">
            <a:solidFill>
              <a:schemeClr val="dk2"/>
            </a:solidFill>
            <a:prstDash val="solid"/>
            <a:round/>
            <a:headEnd len="med" w="med" type="none"/>
            <a:tailEnd len="med" w="med" type="none"/>
          </a:ln>
        </p:spPr>
      </p:cxnSp>
      <p:sp>
        <p:nvSpPr>
          <p:cNvPr id="859" name="Google Shape;859;p69"/>
          <p:cNvSpPr txBox="1"/>
          <p:nvPr/>
        </p:nvSpPr>
        <p:spPr>
          <a:xfrm rot="1105">
            <a:off x="8256307" y="3560390"/>
            <a:ext cx="9333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multi-omics</a:t>
            </a:r>
            <a:endParaRPr i="1" sz="1100"/>
          </a:p>
        </p:txBody>
      </p:sp>
      <p:sp>
        <p:nvSpPr>
          <p:cNvPr id="860" name="Google Shape;860;p69"/>
          <p:cNvSpPr txBox="1"/>
          <p:nvPr>
            <p:ph idx="1" type="body"/>
          </p:nvPr>
        </p:nvSpPr>
        <p:spPr>
          <a:xfrm>
            <a:off x="192050" y="582675"/>
            <a:ext cx="4281900" cy="25908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Combining multiple -omics data layer increases the </a:t>
            </a:r>
            <a:r>
              <a:rPr b="1" lang="en"/>
              <a:t>dimensionality</a:t>
            </a:r>
            <a:r>
              <a:rPr lang="en"/>
              <a:t> of the feature space</a:t>
            </a:r>
            <a:endParaRPr/>
          </a:p>
          <a:p>
            <a:pPr indent="-342900" lvl="0" marL="457200" rtl="0" algn="l">
              <a:spcBef>
                <a:spcPts val="1000"/>
              </a:spcBef>
              <a:spcAft>
                <a:spcPts val="0"/>
              </a:spcAft>
              <a:buSzPts val="1800"/>
              <a:buChar char="●"/>
            </a:pPr>
            <a:r>
              <a:rPr lang="en"/>
              <a:t>Richer information but comes at a cost</a:t>
            </a:r>
            <a:endParaRPr/>
          </a:p>
          <a:p>
            <a:pPr indent="-330200" lvl="1" marL="914400" rtl="0" algn="l">
              <a:spcBef>
                <a:spcPts val="0"/>
              </a:spcBef>
              <a:spcAft>
                <a:spcPts val="0"/>
              </a:spcAft>
              <a:buSzPts val="1600"/>
              <a:buChar char="○"/>
            </a:pPr>
            <a:r>
              <a:rPr lang="en"/>
              <a:t>Feature selection is more difficult</a:t>
            </a:r>
            <a:endParaRPr/>
          </a:p>
          <a:p>
            <a:pPr indent="-330200" lvl="1" marL="914400" rtl="0" algn="l">
              <a:spcBef>
                <a:spcPts val="0"/>
              </a:spcBef>
              <a:spcAft>
                <a:spcPts val="0"/>
              </a:spcAft>
              <a:buSzPts val="1600"/>
              <a:buChar char="○"/>
            </a:pPr>
            <a:r>
              <a:rPr lang="en"/>
              <a:t>Higher risk of </a:t>
            </a:r>
            <a:r>
              <a:rPr b="1" lang="en"/>
              <a:t>overfitting</a:t>
            </a:r>
            <a:endParaRPr b="1"/>
          </a:p>
        </p:txBody>
      </p:sp>
      <p:grpSp>
        <p:nvGrpSpPr>
          <p:cNvPr id="861" name="Google Shape;861;p69"/>
          <p:cNvGrpSpPr/>
          <p:nvPr/>
        </p:nvGrpSpPr>
        <p:grpSpPr>
          <a:xfrm>
            <a:off x="8130586" y="823875"/>
            <a:ext cx="897900" cy="4258365"/>
            <a:chOff x="8130586" y="823875"/>
            <a:chExt cx="897900" cy="4258365"/>
          </a:xfrm>
        </p:grpSpPr>
        <p:sp>
          <p:nvSpPr>
            <p:cNvPr id="862" name="Google Shape;862;p69"/>
            <p:cNvSpPr/>
            <p:nvPr/>
          </p:nvSpPr>
          <p:spPr>
            <a:xfrm>
              <a:off x="8747950" y="823875"/>
              <a:ext cx="245400" cy="97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9"/>
            <p:cNvSpPr/>
            <p:nvPr/>
          </p:nvSpPr>
          <p:spPr>
            <a:xfrm rot="2138506">
              <a:off x="8377980" y="4078090"/>
              <a:ext cx="403113" cy="97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69"/>
          <p:cNvSpPr txBox="1"/>
          <p:nvPr>
            <p:ph idx="1" type="body"/>
          </p:nvPr>
        </p:nvSpPr>
        <p:spPr>
          <a:xfrm>
            <a:off x="192075" y="3103050"/>
            <a:ext cx="4281900" cy="14913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ElasticNet fails to improve with the additional features b</a:t>
            </a:r>
            <a:r>
              <a:rPr lang="en"/>
              <a:t>ut the Bayesian Multitask MKL model achieve higher performance!</a:t>
            </a:r>
            <a:endParaRPr/>
          </a:p>
        </p:txBody>
      </p:sp>
      <p:pic>
        <p:nvPicPr>
          <p:cNvPr id="865" name="Google Shape;865;p69"/>
          <p:cNvPicPr preferRelativeResize="0"/>
          <p:nvPr/>
        </p:nvPicPr>
        <p:blipFill rotWithShape="1">
          <a:blip r:embed="rId5">
            <a:alphaModFix/>
          </a:blip>
          <a:srcRect b="51281" l="0" r="0" t="0"/>
          <a:stretch/>
        </p:blipFill>
        <p:spPr>
          <a:xfrm>
            <a:off x="1280751" y="4725825"/>
            <a:ext cx="2189373" cy="394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Benjamin Haibe-Kains, PhD</a:t>
            </a:r>
            <a:endParaRPr/>
          </a:p>
        </p:txBody>
      </p:sp>
      <p:sp>
        <p:nvSpPr>
          <p:cNvPr id="150" name="Google Shape;150;p25"/>
          <p:cNvSpPr txBox="1"/>
          <p:nvPr>
            <p:ph idx="1" type="body"/>
          </p:nvPr>
        </p:nvSpPr>
        <p:spPr>
          <a:xfrm>
            <a:off x="594750" y="3671275"/>
            <a:ext cx="7996200" cy="40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Research interests:	</a:t>
            </a:r>
            <a:r>
              <a:rPr b="1" lang="en"/>
              <a:t>Pharmacogenomics</a:t>
            </a:r>
            <a:r>
              <a:rPr lang="en"/>
              <a:t> and </a:t>
            </a:r>
            <a:r>
              <a:rPr b="1" lang="en"/>
              <a:t>Radiomics</a:t>
            </a:r>
            <a:r>
              <a:rPr lang="en"/>
              <a:t> in </a:t>
            </a:r>
            <a:r>
              <a:rPr b="1" lang="en"/>
              <a:t>Cancer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1" name="Google Shape;151;p25"/>
          <p:cNvPicPr preferRelativeResize="0"/>
          <p:nvPr/>
        </p:nvPicPr>
        <p:blipFill>
          <a:blip r:embed="rId3">
            <a:alphaModFix/>
          </a:blip>
          <a:stretch>
            <a:fillRect/>
          </a:stretch>
        </p:blipFill>
        <p:spPr>
          <a:xfrm>
            <a:off x="0" y="496500"/>
            <a:ext cx="9143997" cy="3082529"/>
          </a:xfrm>
          <a:prstGeom prst="rect">
            <a:avLst/>
          </a:prstGeom>
          <a:noFill/>
          <a:ln>
            <a:noFill/>
          </a:ln>
        </p:spPr>
      </p:pic>
      <p:grpSp>
        <p:nvGrpSpPr>
          <p:cNvPr id="152" name="Google Shape;152;p25"/>
          <p:cNvGrpSpPr/>
          <p:nvPr/>
        </p:nvGrpSpPr>
        <p:grpSpPr>
          <a:xfrm>
            <a:off x="674375" y="4310235"/>
            <a:ext cx="3229344" cy="437100"/>
            <a:chOff x="4146900" y="3537573"/>
            <a:chExt cx="3229344" cy="437100"/>
          </a:xfrm>
        </p:grpSpPr>
        <p:sp>
          <p:nvSpPr>
            <p:cNvPr id="153" name="Google Shape;153;p25"/>
            <p:cNvSpPr txBox="1"/>
            <p:nvPr/>
          </p:nvSpPr>
          <p:spPr>
            <a:xfrm>
              <a:off x="4526544" y="3537573"/>
              <a:ext cx="2849700" cy="4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t>bhaibeka@uhnresearch.ca</a:t>
              </a:r>
              <a:endParaRPr sz="1600"/>
            </a:p>
          </p:txBody>
        </p:sp>
        <p:pic>
          <p:nvPicPr>
            <p:cNvPr id="154" name="Google Shape;154;p25"/>
            <p:cNvPicPr preferRelativeResize="0"/>
            <p:nvPr/>
          </p:nvPicPr>
          <p:blipFill rotWithShape="1">
            <a:blip r:embed="rId4">
              <a:alphaModFix/>
            </a:blip>
            <a:srcRect b="26789" l="12945" r="14533" t="25407"/>
            <a:stretch/>
          </p:blipFill>
          <p:spPr>
            <a:xfrm>
              <a:off x="4146900" y="3651515"/>
              <a:ext cx="317400" cy="209225"/>
            </a:xfrm>
            <a:prstGeom prst="rect">
              <a:avLst/>
            </a:prstGeom>
            <a:noFill/>
            <a:ln>
              <a:noFill/>
            </a:ln>
          </p:spPr>
        </p:pic>
      </p:grpSp>
      <p:grpSp>
        <p:nvGrpSpPr>
          <p:cNvPr id="155" name="Google Shape;155;p25"/>
          <p:cNvGrpSpPr/>
          <p:nvPr/>
        </p:nvGrpSpPr>
        <p:grpSpPr>
          <a:xfrm>
            <a:off x="4092100" y="4310217"/>
            <a:ext cx="1564944" cy="437100"/>
            <a:chOff x="4146900" y="3871155"/>
            <a:chExt cx="1564944" cy="437100"/>
          </a:xfrm>
        </p:grpSpPr>
        <p:pic>
          <p:nvPicPr>
            <p:cNvPr id="156" name="Google Shape;156;p25"/>
            <p:cNvPicPr preferRelativeResize="0"/>
            <p:nvPr/>
          </p:nvPicPr>
          <p:blipFill rotWithShape="1">
            <a:blip r:embed="rId5">
              <a:alphaModFix/>
            </a:blip>
            <a:srcRect b="20665" l="13913" r="13848" t="20724"/>
            <a:stretch/>
          </p:blipFill>
          <p:spPr>
            <a:xfrm>
              <a:off x="4146900" y="3960948"/>
              <a:ext cx="317400" cy="257513"/>
            </a:xfrm>
            <a:prstGeom prst="rect">
              <a:avLst/>
            </a:prstGeom>
            <a:noFill/>
            <a:ln>
              <a:noFill/>
            </a:ln>
          </p:spPr>
        </p:pic>
        <p:sp>
          <p:nvSpPr>
            <p:cNvPr id="157" name="Google Shape;157;p25"/>
            <p:cNvSpPr txBox="1"/>
            <p:nvPr/>
          </p:nvSpPr>
          <p:spPr>
            <a:xfrm>
              <a:off x="4374144" y="3871155"/>
              <a:ext cx="1337700" cy="4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solidFill>
                    <a:srgbClr val="2EAFDB"/>
                  </a:solidFill>
                </a:rPr>
                <a:t>@bhaibeka</a:t>
              </a:r>
              <a:endParaRPr sz="1600">
                <a:solidFill>
                  <a:srgbClr val="2EAFDB"/>
                </a:solidFill>
              </a:endParaRPr>
            </a:p>
          </p:txBody>
        </p:sp>
      </p:grpSp>
      <p:sp>
        <p:nvSpPr>
          <p:cNvPr id="158" name="Google Shape;158;p25"/>
          <p:cNvSpPr txBox="1"/>
          <p:nvPr>
            <p:ph idx="1" type="body"/>
          </p:nvPr>
        </p:nvSpPr>
        <p:spPr>
          <a:xfrm>
            <a:off x="1058475" y="4676750"/>
            <a:ext cx="57534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PMCRT 11-310, 101 College Street, Toronto M5G1L7</a:t>
            </a:r>
            <a:endParaRPr/>
          </a:p>
        </p:txBody>
      </p:sp>
      <p:pic>
        <p:nvPicPr>
          <p:cNvPr id="159" name="Google Shape;159;p25"/>
          <p:cNvPicPr preferRelativeResize="0"/>
          <p:nvPr/>
        </p:nvPicPr>
        <p:blipFill>
          <a:blip r:embed="rId6">
            <a:alphaModFix/>
          </a:blip>
          <a:stretch>
            <a:fillRect/>
          </a:stretch>
        </p:blipFill>
        <p:spPr>
          <a:xfrm>
            <a:off x="700899" y="4752964"/>
            <a:ext cx="294825" cy="298775"/>
          </a:xfrm>
          <a:prstGeom prst="rect">
            <a:avLst/>
          </a:prstGeom>
          <a:noFill/>
          <a:ln>
            <a:noFill/>
          </a:ln>
        </p:spPr>
      </p:pic>
      <p:sp>
        <p:nvSpPr>
          <p:cNvPr id="160" name="Google Shape;160;p25"/>
          <p:cNvSpPr txBox="1"/>
          <p:nvPr/>
        </p:nvSpPr>
        <p:spPr>
          <a:xfrm>
            <a:off x="5209450" y="3945550"/>
            <a:ext cx="3934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Sustainable Scientific </a:t>
            </a:r>
            <a:r>
              <a:rPr b="1" lang="en" sz="1800"/>
              <a:t>Software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0"/>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 Iorio et al. 2016</a:t>
            </a:r>
            <a:endParaRPr/>
          </a:p>
        </p:txBody>
      </p:sp>
      <p:sp>
        <p:nvSpPr>
          <p:cNvPr id="871" name="Google Shape;871;p70"/>
          <p:cNvSpPr txBox="1"/>
          <p:nvPr>
            <p:ph idx="1" type="body"/>
          </p:nvPr>
        </p:nvSpPr>
        <p:spPr>
          <a:xfrm>
            <a:off x="168750" y="755250"/>
            <a:ext cx="2878500" cy="73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Combination of layers is cancer -specific</a:t>
            </a:r>
            <a:endParaRPr/>
          </a:p>
        </p:txBody>
      </p:sp>
      <p:pic>
        <p:nvPicPr>
          <p:cNvPr id="872" name="Google Shape;872;p70"/>
          <p:cNvPicPr preferRelativeResize="0"/>
          <p:nvPr/>
        </p:nvPicPr>
        <p:blipFill>
          <a:blip r:embed="rId3">
            <a:alphaModFix/>
          </a:blip>
          <a:stretch>
            <a:fillRect/>
          </a:stretch>
        </p:blipFill>
        <p:spPr>
          <a:xfrm>
            <a:off x="3199725" y="875415"/>
            <a:ext cx="5918126" cy="1694310"/>
          </a:xfrm>
          <a:prstGeom prst="rect">
            <a:avLst/>
          </a:prstGeom>
          <a:noFill/>
          <a:ln>
            <a:noFill/>
          </a:ln>
        </p:spPr>
      </p:pic>
      <p:pic>
        <p:nvPicPr>
          <p:cNvPr id="873" name="Google Shape;873;p70"/>
          <p:cNvPicPr preferRelativeResize="0"/>
          <p:nvPr/>
        </p:nvPicPr>
        <p:blipFill rotWithShape="1">
          <a:blip r:embed="rId4">
            <a:alphaModFix/>
          </a:blip>
          <a:srcRect b="0" l="19113" r="0" t="0"/>
          <a:stretch/>
        </p:blipFill>
        <p:spPr>
          <a:xfrm rot="-5400000">
            <a:off x="5578225" y="930350"/>
            <a:ext cx="1724800" cy="5160000"/>
          </a:xfrm>
          <a:prstGeom prst="rect">
            <a:avLst/>
          </a:prstGeom>
          <a:noFill/>
          <a:ln>
            <a:noFill/>
          </a:ln>
        </p:spPr>
      </p:pic>
      <p:pic>
        <p:nvPicPr>
          <p:cNvPr id="874" name="Google Shape;874;p70"/>
          <p:cNvPicPr preferRelativeResize="0"/>
          <p:nvPr/>
        </p:nvPicPr>
        <p:blipFill rotWithShape="1">
          <a:blip r:embed="rId5">
            <a:alphaModFix/>
          </a:blip>
          <a:srcRect b="3597" l="28615" r="23693" t="7347"/>
          <a:stretch/>
        </p:blipFill>
        <p:spPr>
          <a:xfrm rot="5400000">
            <a:off x="7029535" y="3571350"/>
            <a:ext cx="162450" cy="2302050"/>
          </a:xfrm>
          <a:prstGeom prst="rect">
            <a:avLst/>
          </a:prstGeom>
          <a:noFill/>
          <a:ln>
            <a:noFill/>
          </a:ln>
        </p:spPr>
      </p:pic>
      <p:sp>
        <p:nvSpPr>
          <p:cNvPr id="875" name="Google Shape;875;p70"/>
          <p:cNvSpPr/>
          <p:nvPr/>
        </p:nvSpPr>
        <p:spPr>
          <a:xfrm>
            <a:off x="8171025" y="3904025"/>
            <a:ext cx="807600" cy="49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txBox="1"/>
          <p:nvPr/>
        </p:nvSpPr>
        <p:spPr>
          <a:xfrm>
            <a:off x="2916650" y="4255075"/>
            <a:ext cx="849600" cy="22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t>Gene exp</a:t>
            </a:r>
            <a:endParaRPr sz="1100"/>
          </a:p>
        </p:txBody>
      </p:sp>
      <p:sp>
        <p:nvSpPr>
          <p:cNvPr id="877" name="Google Shape;877;p70"/>
          <p:cNvSpPr txBox="1"/>
          <p:nvPr/>
        </p:nvSpPr>
        <p:spPr>
          <a:xfrm>
            <a:off x="2916650" y="4132325"/>
            <a:ext cx="849600" cy="22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t>Mutations</a:t>
            </a:r>
            <a:endParaRPr sz="1100"/>
          </a:p>
        </p:txBody>
      </p:sp>
      <p:sp>
        <p:nvSpPr>
          <p:cNvPr id="878" name="Google Shape;878;p70"/>
          <p:cNvSpPr txBox="1"/>
          <p:nvPr/>
        </p:nvSpPr>
        <p:spPr>
          <a:xfrm>
            <a:off x="2916650" y="4026775"/>
            <a:ext cx="849600" cy="22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t>CNV</a:t>
            </a:r>
            <a:endParaRPr sz="1100"/>
          </a:p>
        </p:txBody>
      </p:sp>
      <p:sp>
        <p:nvSpPr>
          <p:cNvPr id="879" name="Google Shape;879;p70"/>
          <p:cNvSpPr txBox="1"/>
          <p:nvPr/>
        </p:nvSpPr>
        <p:spPr>
          <a:xfrm>
            <a:off x="2813150" y="3904025"/>
            <a:ext cx="953100" cy="22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t>Methylation</a:t>
            </a:r>
            <a:endParaRPr sz="1100"/>
          </a:p>
        </p:txBody>
      </p:sp>
      <p:sp>
        <p:nvSpPr>
          <p:cNvPr id="880" name="Google Shape;880;p70"/>
          <p:cNvSpPr/>
          <p:nvPr/>
        </p:nvSpPr>
        <p:spPr>
          <a:xfrm>
            <a:off x="2737860" y="4305966"/>
            <a:ext cx="178800" cy="92100"/>
          </a:xfrm>
          <a:prstGeom prst="parallelogram">
            <a:avLst>
              <a:gd fmla="val 25000" name="adj"/>
            </a:avLst>
          </a:prstGeom>
          <a:solidFill>
            <a:srgbClr val="697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0"/>
          <p:cNvSpPr/>
          <p:nvPr/>
        </p:nvSpPr>
        <p:spPr>
          <a:xfrm>
            <a:off x="2737844" y="3972116"/>
            <a:ext cx="178800" cy="92100"/>
          </a:xfrm>
          <a:prstGeom prst="parallelogram">
            <a:avLst>
              <a:gd fmla="val 25000" name="adj"/>
            </a:avLst>
          </a:prstGeom>
          <a:solidFill>
            <a:srgbClr val="A5A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0"/>
          <p:cNvSpPr/>
          <p:nvPr/>
        </p:nvSpPr>
        <p:spPr>
          <a:xfrm>
            <a:off x="2737842" y="4094866"/>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0"/>
          <p:cNvSpPr/>
          <p:nvPr/>
        </p:nvSpPr>
        <p:spPr>
          <a:xfrm>
            <a:off x="2737842" y="4200416"/>
            <a:ext cx="178800" cy="92100"/>
          </a:xfrm>
          <a:prstGeom prst="parallelogram">
            <a:avLst>
              <a:gd fmla="val 25000" name="adj"/>
            </a:avLst>
          </a:prstGeom>
          <a:solidFill>
            <a:srgbClr val="D9DA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70"/>
          <p:cNvGrpSpPr/>
          <p:nvPr/>
        </p:nvGrpSpPr>
        <p:grpSpPr>
          <a:xfrm>
            <a:off x="662825" y="4683652"/>
            <a:ext cx="4092900" cy="419802"/>
            <a:chOff x="3254730" y="2962144"/>
            <a:chExt cx="4341678" cy="442315"/>
          </a:xfrm>
        </p:grpSpPr>
        <p:pic>
          <p:nvPicPr>
            <p:cNvPr id="885" name="Google Shape;885;p70"/>
            <p:cNvPicPr preferRelativeResize="0"/>
            <p:nvPr/>
          </p:nvPicPr>
          <p:blipFill rotWithShape="1">
            <a:blip r:embed="rId6">
              <a:alphaModFix/>
            </a:blip>
            <a:srcRect b="66243" l="0" r="0" t="0"/>
            <a:stretch/>
          </p:blipFill>
          <p:spPr>
            <a:xfrm>
              <a:off x="3254730" y="2962144"/>
              <a:ext cx="4341678" cy="401459"/>
            </a:xfrm>
            <a:prstGeom prst="rect">
              <a:avLst/>
            </a:prstGeom>
            <a:noFill/>
            <a:ln>
              <a:noFill/>
            </a:ln>
          </p:spPr>
        </p:pic>
        <p:pic>
          <p:nvPicPr>
            <p:cNvPr id="886" name="Google Shape;886;p70"/>
            <p:cNvPicPr preferRelativeResize="0"/>
            <p:nvPr/>
          </p:nvPicPr>
          <p:blipFill>
            <a:blip r:embed="rId7">
              <a:alphaModFix/>
            </a:blip>
            <a:stretch>
              <a:fillRect/>
            </a:stretch>
          </p:blipFill>
          <p:spPr>
            <a:xfrm>
              <a:off x="6234190" y="2962150"/>
              <a:ext cx="446150" cy="322475"/>
            </a:xfrm>
            <a:prstGeom prst="rect">
              <a:avLst/>
            </a:prstGeom>
            <a:noFill/>
            <a:ln>
              <a:noFill/>
            </a:ln>
          </p:spPr>
        </p:pic>
        <p:pic>
          <p:nvPicPr>
            <p:cNvPr id="887" name="Google Shape;887;p70"/>
            <p:cNvPicPr preferRelativeResize="0"/>
            <p:nvPr/>
          </p:nvPicPr>
          <p:blipFill rotWithShape="1">
            <a:blip r:embed="rId8">
              <a:alphaModFix/>
            </a:blip>
            <a:srcRect b="11663" l="0" r="0" t="9153"/>
            <a:stretch/>
          </p:blipFill>
          <p:spPr>
            <a:xfrm>
              <a:off x="5049903" y="3271809"/>
              <a:ext cx="1792100" cy="132650"/>
            </a:xfrm>
            <a:prstGeom prst="rect">
              <a:avLst/>
            </a:prstGeom>
            <a:noFill/>
            <a:ln>
              <a:noFill/>
            </a:ln>
          </p:spPr>
        </p:pic>
      </p:grpSp>
      <p:sp>
        <p:nvSpPr>
          <p:cNvPr id="888" name="Google Shape;888;p70"/>
          <p:cNvSpPr txBox="1"/>
          <p:nvPr/>
        </p:nvSpPr>
        <p:spPr>
          <a:xfrm>
            <a:off x="170405" y="1600200"/>
            <a:ext cx="30000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SzPts val="1800"/>
              <a:buChar char="●"/>
            </a:pPr>
            <a:r>
              <a:rPr lang="en" sz="1800"/>
              <a:t>Few models benefit from the integration of all layers</a:t>
            </a:r>
            <a:endParaRPr/>
          </a:p>
        </p:txBody>
      </p:sp>
      <p:sp>
        <p:nvSpPr>
          <p:cNvPr id="889" name="Google Shape;889;p70"/>
          <p:cNvSpPr txBox="1"/>
          <p:nvPr/>
        </p:nvSpPr>
        <p:spPr>
          <a:xfrm>
            <a:off x="170405" y="2743200"/>
            <a:ext cx="3000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SzPts val="1800"/>
              <a:buChar char="●"/>
            </a:pPr>
            <a:r>
              <a:rPr b="1" lang="en" sz="1800"/>
              <a:t>Transcriptomics</a:t>
            </a:r>
            <a:r>
              <a:rPr lang="en" sz="1800"/>
              <a:t> is highly predictive pan-cancer and </a:t>
            </a:r>
            <a:r>
              <a:rPr b="1" lang="en" sz="1800"/>
              <a:t>genomics</a:t>
            </a:r>
            <a:r>
              <a:rPr lang="en" sz="1800"/>
              <a:t> specific cancer types</a:t>
            </a:r>
            <a:endParaRPr/>
          </a:p>
        </p:txBody>
      </p:sp>
      <p:grpSp>
        <p:nvGrpSpPr>
          <p:cNvPr id="890" name="Google Shape;890;p70"/>
          <p:cNvGrpSpPr/>
          <p:nvPr/>
        </p:nvGrpSpPr>
        <p:grpSpPr>
          <a:xfrm>
            <a:off x="3979149" y="1536450"/>
            <a:ext cx="4297201" cy="2889500"/>
            <a:chOff x="3979149" y="1536450"/>
            <a:chExt cx="4297201" cy="2889500"/>
          </a:xfrm>
        </p:grpSpPr>
        <p:sp>
          <p:nvSpPr>
            <p:cNvPr id="891" name="Google Shape;891;p70"/>
            <p:cNvSpPr/>
            <p:nvPr/>
          </p:nvSpPr>
          <p:spPr>
            <a:xfrm>
              <a:off x="3979150" y="1536450"/>
              <a:ext cx="4297200" cy="76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0"/>
            <p:cNvSpPr/>
            <p:nvPr/>
          </p:nvSpPr>
          <p:spPr>
            <a:xfrm>
              <a:off x="3979149" y="3833150"/>
              <a:ext cx="4255200" cy="59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70"/>
          <p:cNvSpPr/>
          <p:nvPr/>
        </p:nvSpPr>
        <p:spPr>
          <a:xfrm>
            <a:off x="4001875" y="1545525"/>
            <a:ext cx="4646700" cy="17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0"/>
          <p:cNvSpPr/>
          <p:nvPr/>
        </p:nvSpPr>
        <p:spPr>
          <a:xfrm>
            <a:off x="5953725" y="2617825"/>
            <a:ext cx="2322600" cy="231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9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71"/>
          <p:cNvPicPr preferRelativeResize="0"/>
          <p:nvPr/>
        </p:nvPicPr>
        <p:blipFill>
          <a:blip r:embed="rId3">
            <a:alphaModFix/>
          </a:blip>
          <a:stretch>
            <a:fillRect/>
          </a:stretch>
        </p:blipFill>
        <p:spPr>
          <a:xfrm>
            <a:off x="0" y="577385"/>
            <a:ext cx="9144003" cy="2009180"/>
          </a:xfrm>
          <a:prstGeom prst="rect">
            <a:avLst/>
          </a:prstGeom>
          <a:noFill/>
          <a:ln>
            <a:noFill/>
          </a:ln>
        </p:spPr>
      </p:pic>
      <p:sp>
        <p:nvSpPr>
          <p:cNvPr id="900" name="Google Shape;900;p71"/>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 Webber et al. 2017</a:t>
            </a:r>
            <a:endParaRPr/>
          </a:p>
        </p:txBody>
      </p:sp>
      <p:grpSp>
        <p:nvGrpSpPr>
          <p:cNvPr id="901" name="Google Shape;901;p71"/>
          <p:cNvGrpSpPr/>
          <p:nvPr/>
        </p:nvGrpSpPr>
        <p:grpSpPr>
          <a:xfrm>
            <a:off x="5586229" y="2437188"/>
            <a:ext cx="3093156" cy="855762"/>
            <a:chOff x="5586229" y="2437188"/>
            <a:chExt cx="3093156" cy="855762"/>
          </a:xfrm>
        </p:grpSpPr>
        <p:sp>
          <p:nvSpPr>
            <p:cNvPr id="902" name="Google Shape;902;p71"/>
            <p:cNvSpPr/>
            <p:nvPr/>
          </p:nvSpPr>
          <p:spPr>
            <a:xfrm>
              <a:off x="6058927" y="2677350"/>
              <a:ext cx="2574600" cy="6156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1"/>
            <p:cNvSpPr/>
            <p:nvPr/>
          </p:nvSpPr>
          <p:spPr>
            <a:xfrm flipH="1" rot="10800000">
              <a:off x="5586229" y="2437188"/>
              <a:ext cx="426900" cy="692400"/>
            </a:xfrm>
            <a:prstGeom prst="bentArrow">
              <a:avLst>
                <a:gd fmla="val 25000" name="adj1"/>
                <a:gd fmla="val 32835" name="adj2"/>
                <a:gd fmla="val 33503" name="adj3"/>
                <a:gd fmla="val 59482" name="adj4"/>
              </a:avLst>
            </a:prstGeom>
            <a:solidFill>
              <a:srgbClr val="BD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txBox="1"/>
            <p:nvPr/>
          </p:nvSpPr>
          <p:spPr>
            <a:xfrm>
              <a:off x="6047485" y="2665810"/>
              <a:ext cx="263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correlated across -omics layers → </a:t>
              </a:r>
              <a:r>
                <a:rPr b="1" lang="en"/>
                <a:t>convergence</a:t>
              </a:r>
              <a:endParaRPr b="1"/>
            </a:p>
          </p:txBody>
        </p:sp>
      </p:grpSp>
      <p:grpSp>
        <p:nvGrpSpPr>
          <p:cNvPr id="905" name="Google Shape;905;p71"/>
          <p:cNvGrpSpPr/>
          <p:nvPr/>
        </p:nvGrpSpPr>
        <p:grpSpPr>
          <a:xfrm>
            <a:off x="533401" y="4399678"/>
            <a:ext cx="2993526" cy="743810"/>
            <a:chOff x="6077901" y="4110357"/>
            <a:chExt cx="2993526" cy="743810"/>
          </a:xfrm>
        </p:grpSpPr>
        <p:pic>
          <p:nvPicPr>
            <p:cNvPr id="906" name="Google Shape;906;p71"/>
            <p:cNvPicPr preferRelativeResize="0"/>
            <p:nvPr/>
          </p:nvPicPr>
          <p:blipFill>
            <a:blip r:embed="rId4">
              <a:alphaModFix/>
            </a:blip>
            <a:stretch>
              <a:fillRect/>
            </a:stretch>
          </p:blipFill>
          <p:spPr>
            <a:xfrm>
              <a:off x="6077901" y="4110357"/>
              <a:ext cx="2993526" cy="637025"/>
            </a:xfrm>
            <a:prstGeom prst="rect">
              <a:avLst/>
            </a:prstGeom>
            <a:noFill/>
            <a:ln>
              <a:noFill/>
            </a:ln>
          </p:spPr>
        </p:pic>
        <p:pic>
          <p:nvPicPr>
            <p:cNvPr id="907" name="Google Shape;907;p71"/>
            <p:cNvPicPr preferRelativeResize="0"/>
            <p:nvPr/>
          </p:nvPicPr>
          <p:blipFill>
            <a:blip r:embed="rId5">
              <a:alphaModFix/>
            </a:blip>
            <a:stretch>
              <a:fillRect/>
            </a:stretch>
          </p:blipFill>
          <p:spPr>
            <a:xfrm>
              <a:off x="8256496" y="4258500"/>
              <a:ext cx="781849" cy="148800"/>
            </a:xfrm>
            <a:prstGeom prst="rect">
              <a:avLst/>
            </a:prstGeom>
            <a:noFill/>
            <a:ln>
              <a:noFill/>
            </a:ln>
          </p:spPr>
        </p:pic>
        <p:pic>
          <p:nvPicPr>
            <p:cNvPr id="908" name="Google Shape;908;p71"/>
            <p:cNvPicPr preferRelativeResize="0"/>
            <p:nvPr/>
          </p:nvPicPr>
          <p:blipFill>
            <a:blip r:embed="rId6">
              <a:alphaModFix/>
            </a:blip>
            <a:stretch>
              <a:fillRect/>
            </a:stretch>
          </p:blipFill>
          <p:spPr>
            <a:xfrm>
              <a:off x="7350225" y="4747367"/>
              <a:ext cx="1721200" cy="106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2" name="Shape 912"/>
        <p:cNvGrpSpPr/>
        <p:nvPr/>
      </p:nvGrpSpPr>
      <p:grpSpPr>
        <a:xfrm>
          <a:off x="0" y="0"/>
          <a:ext cx="0" cy="0"/>
          <a:chOff x="0" y="0"/>
          <a:chExt cx="0" cy="0"/>
        </a:xfrm>
      </p:grpSpPr>
      <p:pic>
        <p:nvPicPr>
          <p:cNvPr id="913" name="Google Shape;913;p72"/>
          <p:cNvPicPr preferRelativeResize="0"/>
          <p:nvPr/>
        </p:nvPicPr>
        <p:blipFill>
          <a:blip r:embed="rId3">
            <a:alphaModFix/>
          </a:blip>
          <a:stretch>
            <a:fillRect/>
          </a:stretch>
        </p:blipFill>
        <p:spPr>
          <a:xfrm>
            <a:off x="0" y="577385"/>
            <a:ext cx="9144003" cy="2009180"/>
          </a:xfrm>
          <a:prstGeom prst="rect">
            <a:avLst/>
          </a:prstGeom>
          <a:noFill/>
          <a:ln>
            <a:noFill/>
          </a:ln>
        </p:spPr>
      </p:pic>
      <p:sp>
        <p:nvSpPr>
          <p:cNvPr id="914" name="Google Shape;914;p72"/>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 Webber et al. 2017</a:t>
            </a:r>
            <a:endParaRPr/>
          </a:p>
        </p:txBody>
      </p:sp>
      <p:sp>
        <p:nvSpPr>
          <p:cNvPr id="915" name="Google Shape;915;p72"/>
          <p:cNvSpPr/>
          <p:nvPr/>
        </p:nvSpPr>
        <p:spPr>
          <a:xfrm>
            <a:off x="11450" y="537800"/>
            <a:ext cx="9144000" cy="2048700"/>
          </a:xfrm>
          <a:prstGeom prst="rect">
            <a:avLst/>
          </a:prstGeom>
          <a:solidFill>
            <a:srgbClr val="FFFFFF">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72"/>
          <p:cNvPicPr preferRelativeResize="0"/>
          <p:nvPr/>
        </p:nvPicPr>
        <p:blipFill>
          <a:blip r:embed="rId4">
            <a:alphaModFix/>
          </a:blip>
          <a:stretch>
            <a:fillRect/>
          </a:stretch>
        </p:blipFill>
        <p:spPr>
          <a:xfrm>
            <a:off x="1248724" y="2453901"/>
            <a:ext cx="3222375" cy="2449300"/>
          </a:xfrm>
          <a:prstGeom prst="rect">
            <a:avLst/>
          </a:prstGeom>
          <a:noFill/>
          <a:ln>
            <a:noFill/>
          </a:ln>
        </p:spPr>
      </p:pic>
      <p:pic>
        <p:nvPicPr>
          <p:cNvPr id="917" name="Google Shape;917;p72"/>
          <p:cNvPicPr preferRelativeResize="0"/>
          <p:nvPr/>
        </p:nvPicPr>
        <p:blipFill>
          <a:blip r:embed="rId5">
            <a:alphaModFix/>
          </a:blip>
          <a:stretch>
            <a:fillRect/>
          </a:stretch>
        </p:blipFill>
        <p:spPr>
          <a:xfrm>
            <a:off x="4953000" y="2520250"/>
            <a:ext cx="3029024" cy="2531700"/>
          </a:xfrm>
          <a:prstGeom prst="rect">
            <a:avLst/>
          </a:prstGeom>
          <a:noFill/>
          <a:ln>
            <a:noFill/>
          </a:ln>
        </p:spPr>
      </p:pic>
      <p:grpSp>
        <p:nvGrpSpPr>
          <p:cNvPr id="918" name="Google Shape;918;p72"/>
          <p:cNvGrpSpPr/>
          <p:nvPr/>
        </p:nvGrpSpPr>
        <p:grpSpPr>
          <a:xfrm>
            <a:off x="1736950" y="2854965"/>
            <a:ext cx="3794299" cy="148810"/>
            <a:chOff x="1355950" y="2854965"/>
            <a:chExt cx="3794299" cy="148810"/>
          </a:xfrm>
        </p:grpSpPr>
        <p:sp>
          <p:nvSpPr>
            <p:cNvPr id="919" name="Google Shape;919;p72"/>
            <p:cNvSpPr/>
            <p:nvPr/>
          </p:nvSpPr>
          <p:spPr>
            <a:xfrm>
              <a:off x="1355950" y="2854965"/>
              <a:ext cx="2322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2"/>
            <p:cNvSpPr/>
            <p:nvPr/>
          </p:nvSpPr>
          <p:spPr>
            <a:xfrm>
              <a:off x="4863149" y="2854975"/>
              <a:ext cx="2871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72"/>
          <p:cNvGrpSpPr/>
          <p:nvPr/>
        </p:nvGrpSpPr>
        <p:grpSpPr>
          <a:xfrm>
            <a:off x="2169328" y="3195419"/>
            <a:ext cx="1950175" cy="613000"/>
            <a:chOff x="1788328" y="3195419"/>
            <a:chExt cx="1950175" cy="613000"/>
          </a:xfrm>
        </p:grpSpPr>
        <p:sp>
          <p:nvSpPr>
            <p:cNvPr id="922" name="Google Shape;922;p72"/>
            <p:cNvSpPr/>
            <p:nvPr/>
          </p:nvSpPr>
          <p:spPr>
            <a:xfrm rot="3957435">
              <a:off x="1741328" y="3527943"/>
              <a:ext cx="326201" cy="108652"/>
            </a:xfrm>
            <a:prstGeom prst="rightArrow">
              <a:avLst>
                <a:gd fmla="val 50000" name="adj1"/>
                <a:gd fmla="val 50000" name="adj2"/>
              </a:avLst>
            </a:prstGeom>
            <a:solidFill>
              <a:srgbClr val="FF0000">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2"/>
            <p:cNvSpPr/>
            <p:nvPr/>
          </p:nvSpPr>
          <p:spPr>
            <a:xfrm rot="3957435">
              <a:off x="2637503" y="3583093"/>
              <a:ext cx="326201" cy="108652"/>
            </a:xfrm>
            <a:prstGeom prst="rightArrow">
              <a:avLst>
                <a:gd fmla="val 50000" name="adj1"/>
                <a:gd fmla="val 50000" name="adj2"/>
              </a:avLst>
            </a:prstGeom>
            <a:solidFill>
              <a:srgbClr val="FF0000">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2"/>
            <p:cNvSpPr/>
            <p:nvPr/>
          </p:nvSpPr>
          <p:spPr>
            <a:xfrm rot="3957435">
              <a:off x="3459303" y="3312093"/>
              <a:ext cx="326201" cy="108652"/>
            </a:xfrm>
            <a:prstGeom prst="rightArrow">
              <a:avLst>
                <a:gd fmla="val 50000" name="adj1"/>
                <a:gd fmla="val 50000" name="adj2"/>
              </a:avLst>
            </a:prstGeom>
            <a:solidFill>
              <a:srgbClr val="FF0000">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9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73"/>
          <p:cNvPicPr preferRelativeResize="0"/>
          <p:nvPr/>
        </p:nvPicPr>
        <p:blipFill>
          <a:blip r:embed="rId3">
            <a:alphaModFix/>
          </a:blip>
          <a:stretch>
            <a:fillRect/>
          </a:stretch>
        </p:blipFill>
        <p:spPr>
          <a:xfrm>
            <a:off x="0" y="577385"/>
            <a:ext cx="9144003" cy="2009180"/>
          </a:xfrm>
          <a:prstGeom prst="rect">
            <a:avLst/>
          </a:prstGeom>
          <a:noFill/>
          <a:ln>
            <a:noFill/>
          </a:ln>
        </p:spPr>
      </p:pic>
      <p:sp>
        <p:nvSpPr>
          <p:cNvPr id="930" name="Google Shape;930;p73"/>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multi-omics - Webber et al. 2017</a:t>
            </a:r>
            <a:endParaRPr/>
          </a:p>
        </p:txBody>
      </p:sp>
      <p:sp>
        <p:nvSpPr>
          <p:cNvPr id="931" name="Google Shape;931;p73"/>
          <p:cNvSpPr/>
          <p:nvPr/>
        </p:nvSpPr>
        <p:spPr>
          <a:xfrm>
            <a:off x="11450" y="537800"/>
            <a:ext cx="9144000" cy="2048700"/>
          </a:xfrm>
          <a:prstGeom prst="rect">
            <a:avLst/>
          </a:prstGeom>
          <a:solidFill>
            <a:srgbClr val="FFFFFF">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73"/>
          <p:cNvPicPr preferRelativeResize="0"/>
          <p:nvPr/>
        </p:nvPicPr>
        <p:blipFill rotWithShape="1">
          <a:blip r:embed="rId4">
            <a:alphaModFix/>
          </a:blip>
          <a:srcRect b="12487" l="0" r="0" t="0"/>
          <a:stretch/>
        </p:blipFill>
        <p:spPr>
          <a:xfrm>
            <a:off x="1248725" y="2453900"/>
            <a:ext cx="3222375" cy="2143450"/>
          </a:xfrm>
          <a:prstGeom prst="rect">
            <a:avLst/>
          </a:prstGeom>
          <a:noFill/>
          <a:ln>
            <a:noFill/>
          </a:ln>
        </p:spPr>
      </p:pic>
      <p:pic>
        <p:nvPicPr>
          <p:cNvPr id="933" name="Google Shape;933;p73"/>
          <p:cNvPicPr preferRelativeResize="0"/>
          <p:nvPr/>
        </p:nvPicPr>
        <p:blipFill rotWithShape="1">
          <a:blip r:embed="rId5">
            <a:alphaModFix/>
          </a:blip>
          <a:srcRect b="19080" l="0" r="0" t="0"/>
          <a:stretch/>
        </p:blipFill>
        <p:spPr>
          <a:xfrm>
            <a:off x="4953000" y="2520250"/>
            <a:ext cx="3029024" cy="2048699"/>
          </a:xfrm>
          <a:prstGeom prst="rect">
            <a:avLst/>
          </a:prstGeom>
          <a:noFill/>
          <a:ln>
            <a:noFill/>
          </a:ln>
        </p:spPr>
      </p:pic>
      <p:grpSp>
        <p:nvGrpSpPr>
          <p:cNvPr id="934" name="Google Shape;934;p73"/>
          <p:cNvGrpSpPr/>
          <p:nvPr/>
        </p:nvGrpSpPr>
        <p:grpSpPr>
          <a:xfrm>
            <a:off x="1736950" y="2854965"/>
            <a:ext cx="3794299" cy="148810"/>
            <a:chOff x="1355950" y="2854965"/>
            <a:chExt cx="3794299" cy="148810"/>
          </a:xfrm>
        </p:grpSpPr>
        <p:sp>
          <p:nvSpPr>
            <p:cNvPr id="935" name="Google Shape;935;p73"/>
            <p:cNvSpPr/>
            <p:nvPr/>
          </p:nvSpPr>
          <p:spPr>
            <a:xfrm>
              <a:off x="1355950" y="2854965"/>
              <a:ext cx="2322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3"/>
            <p:cNvSpPr/>
            <p:nvPr/>
          </p:nvSpPr>
          <p:spPr>
            <a:xfrm>
              <a:off x="4863149" y="2854975"/>
              <a:ext cx="287100" cy="1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73"/>
          <p:cNvSpPr/>
          <p:nvPr/>
        </p:nvSpPr>
        <p:spPr>
          <a:xfrm>
            <a:off x="1998575" y="2892850"/>
            <a:ext cx="348000" cy="19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3"/>
          <p:cNvSpPr/>
          <p:nvPr/>
        </p:nvSpPr>
        <p:spPr>
          <a:xfrm>
            <a:off x="2853175" y="2892850"/>
            <a:ext cx="348000" cy="19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3"/>
          <p:cNvSpPr/>
          <p:nvPr/>
        </p:nvSpPr>
        <p:spPr>
          <a:xfrm>
            <a:off x="3707775" y="2892850"/>
            <a:ext cx="348000" cy="196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73"/>
          <p:cNvCxnSpPr/>
          <p:nvPr/>
        </p:nvCxnSpPr>
        <p:spPr>
          <a:xfrm>
            <a:off x="1974575" y="4582325"/>
            <a:ext cx="678300" cy="0"/>
          </a:xfrm>
          <a:prstGeom prst="straightConnector1">
            <a:avLst/>
          </a:prstGeom>
          <a:noFill/>
          <a:ln cap="flat" cmpd="sng" w="19050">
            <a:solidFill>
              <a:schemeClr val="dk2"/>
            </a:solidFill>
            <a:prstDash val="solid"/>
            <a:round/>
            <a:headEnd len="med" w="med" type="none"/>
            <a:tailEnd len="med" w="med" type="none"/>
          </a:ln>
        </p:spPr>
      </p:cxnSp>
      <p:cxnSp>
        <p:nvCxnSpPr>
          <p:cNvPr id="941" name="Google Shape;941;p73"/>
          <p:cNvCxnSpPr/>
          <p:nvPr/>
        </p:nvCxnSpPr>
        <p:spPr>
          <a:xfrm>
            <a:off x="2853175" y="4582325"/>
            <a:ext cx="678300" cy="0"/>
          </a:xfrm>
          <a:prstGeom prst="straightConnector1">
            <a:avLst/>
          </a:prstGeom>
          <a:noFill/>
          <a:ln cap="flat" cmpd="sng" w="19050">
            <a:solidFill>
              <a:schemeClr val="dk2"/>
            </a:solidFill>
            <a:prstDash val="solid"/>
            <a:round/>
            <a:headEnd len="med" w="med" type="none"/>
            <a:tailEnd len="med" w="med" type="none"/>
          </a:ln>
        </p:spPr>
      </p:cxnSp>
      <p:cxnSp>
        <p:nvCxnSpPr>
          <p:cNvPr id="942" name="Google Shape;942;p73"/>
          <p:cNvCxnSpPr/>
          <p:nvPr/>
        </p:nvCxnSpPr>
        <p:spPr>
          <a:xfrm>
            <a:off x="3707775" y="4582325"/>
            <a:ext cx="678300" cy="0"/>
          </a:xfrm>
          <a:prstGeom prst="straightConnector1">
            <a:avLst/>
          </a:prstGeom>
          <a:noFill/>
          <a:ln cap="flat" cmpd="sng" w="19050">
            <a:solidFill>
              <a:schemeClr val="dk2"/>
            </a:solidFill>
            <a:prstDash val="solid"/>
            <a:round/>
            <a:headEnd len="med" w="med" type="none"/>
            <a:tailEnd len="med" w="med" type="none"/>
          </a:ln>
        </p:spPr>
      </p:cxnSp>
      <p:grpSp>
        <p:nvGrpSpPr>
          <p:cNvPr id="943" name="Google Shape;943;p73"/>
          <p:cNvGrpSpPr/>
          <p:nvPr/>
        </p:nvGrpSpPr>
        <p:grpSpPr>
          <a:xfrm>
            <a:off x="1717041" y="4476402"/>
            <a:ext cx="1007431" cy="847220"/>
            <a:chOff x="1717041" y="4476402"/>
            <a:chExt cx="1007431" cy="847220"/>
          </a:xfrm>
        </p:grpSpPr>
        <p:sp>
          <p:nvSpPr>
            <p:cNvPr id="944" name="Google Shape;944;p73"/>
            <p:cNvSpPr txBox="1"/>
            <p:nvPr/>
          </p:nvSpPr>
          <p:spPr>
            <a:xfrm rot="-2846745">
              <a:off x="17243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45" name="Google Shape;945;p73"/>
            <p:cNvSpPr txBox="1"/>
            <p:nvPr/>
          </p:nvSpPr>
          <p:spPr>
            <a:xfrm rot="-2846745">
              <a:off x="19217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46" name="Google Shape;946;p73"/>
            <p:cNvCxnSpPr/>
            <p:nvPr/>
          </p:nvCxnSpPr>
          <p:spPr>
            <a:xfrm flipH="1" rot="10800000">
              <a:off x="2373700" y="4594350"/>
              <a:ext cx="27000" cy="690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73"/>
            <p:cNvCxnSpPr/>
            <p:nvPr/>
          </p:nvCxnSpPr>
          <p:spPr>
            <a:xfrm flipH="1" rot="10800000">
              <a:off x="2544105" y="4591349"/>
              <a:ext cx="27000" cy="69000"/>
            </a:xfrm>
            <a:prstGeom prst="straightConnector1">
              <a:avLst/>
            </a:prstGeom>
            <a:noFill/>
            <a:ln cap="flat" cmpd="sng" w="9525">
              <a:solidFill>
                <a:schemeClr val="dk2"/>
              </a:solidFill>
              <a:prstDash val="solid"/>
              <a:round/>
              <a:headEnd len="med" w="med" type="none"/>
              <a:tailEnd len="med" w="med" type="none"/>
            </a:ln>
          </p:spPr>
        </p:cxnSp>
      </p:grpSp>
      <p:grpSp>
        <p:nvGrpSpPr>
          <p:cNvPr id="948" name="Google Shape;948;p73"/>
          <p:cNvGrpSpPr/>
          <p:nvPr/>
        </p:nvGrpSpPr>
        <p:grpSpPr>
          <a:xfrm>
            <a:off x="2554716" y="4476402"/>
            <a:ext cx="1007431" cy="847220"/>
            <a:chOff x="1717041" y="4476402"/>
            <a:chExt cx="1007431" cy="847220"/>
          </a:xfrm>
        </p:grpSpPr>
        <p:sp>
          <p:nvSpPr>
            <p:cNvPr id="949" name="Google Shape;949;p73"/>
            <p:cNvSpPr txBox="1"/>
            <p:nvPr/>
          </p:nvSpPr>
          <p:spPr>
            <a:xfrm rot="-2846745">
              <a:off x="17243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50" name="Google Shape;950;p73"/>
            <p:cNvSpPr txBox="1"/>
            <p:nvPr/>
          </p:nvSpPr>
          <p:spPr>
            <a:xfrm rot="-2846745">
              <a:off x="19217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51" name="Google Shape;951;p73"/>
            <p:cNvCxnSpPr/>
            <p:nvPr/>
          </p:nvCxnSpPr>
          <p:spPr>
            <a:xfrm flipH="1" rot="10800000">
              <a:off x="2373700" y="4594350"/>
              <a:ext cx="27000" cy="690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73"/>
            <p:cNvCxnSpPr/>
            <p:nvPr/>
          </p:nvCxnSpPr>
          <p:spPr>
            <a:xfrm flipH="1" rot="10800000">
              <a:off x="2544105" y="4591349"/>
              <a:ext cx="27000" cy="69000"/>
            </a:xfrm>
            <a:prstGeom prst="straightConnector1">
              <a:avLst/>
            </a:prstGeom>
            <a:noFill/>
            <a:ln cap="flat" cmpd="sng" w="9525">
              <a:solidFill>
                <a:schemeClr val="dk2"/>
              </a:solidFill>
              <a:prstDash val="solid"/>
              <a:round/>
              <a:headEnd len="med" w="med" type="none"/>
              <a:tailEnd len="med" w="med" type="none"/>
            </a:ln>
          </p:spPr>
        </p:cxnSp>
      </p:grpSp>
      <p:grpSp>
        <p:nvGrpSpPr>
          <p:cNvPr id="953" name="Google Shape;953;p73"/>
          <p:cNvGrpSpPr/>
          <p:nvPr/>
        </p:nvGrpSpPr>
        <p:grpSpPr>
          <a:xfrm>
            <a:off x="3438441" y="4476402"/>
            <a:ext cx="1007431" cy="847220"/>
            <a:chOff x="1717041" y="4476402"/>
            <a:chExt cx="1007431" cy="847220"/>
          </a:xfrm>
        </p:grpSpPr>
        <p:sp>
          <p:nvSpPr>
            <p:cNvPr id="954" name="Google Shape;954;p73"/>
            <p:cNvSpPr txBox="1"/>
            <p:nvPr/>
          </p:nvSpPr>
          <p:spPr>
            <a:xfrm rot="-2846745">
              <a:off x="17243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55" name="Google Shape;955;p73"/>
            <p:cNvSpPr txBox="1"/>
            <p:nvPr/>
          </p:nvSpPr>
          <p:spPr>
            <a:xfrm rot="-2846745">
              <a:off x="19217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56" name="Google Shape;956;p73"/>
            <p:cNvCxnSpPr/>
            <p:nvPr/>
          </p:nvCxnSpPr>
          <p:spPr>
            <a:xfrm flipH="1" rot="10800000">
              <a:off x="2373700" y="4594350"/>
              <a:ext cx="27000" cy="690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73"/>
            <p:cNvCxnSpPr/>
            <p:nvPr/>
          </p:nvCxnSpPr>
          <p:spPr>
            <a:xfrm flipH="1" rot="10800000">
              <a:off x="2544105" y="4591349"/>
              <a:ext cx="27000" cy="69000"/>
            </a:xfrm>
            <a:prstGeom prst="straightConnector1">
              <a:avLst/>
            </a:prstGeom>
            <a:noFill/>
            <a:ln cap="flat" cmpd="sng" w="9525">
              <a:solidFill>
                <a:schemeClr val="dk2"/>
              </a:solidFill>
              <a:prstDash val="solid"/>
              <a:round/>
              <a:headEnd len="med" w="med" type="none"/>
              <a:tailEnd len="med" w="med" type="none"/>
            </a:ln>
          </p:spPr>
        </p:cxnSp>
      </p:grpSp>
      <p:grpSp>
        <p:nvGrpSpPr>
          <p:cNvPr id="958" name="Google Shape;958;p73"/>
          <p:cNvGrpSpPr/>
          <p:nvPr/>
        </p:nvGrpSpPr>
        <p:grpSpPr>
          <a:xfrm>
            <a:off x="5048566" y="4476402"/>
            <a:ext cx="1159831" cy="847220"/>
            <a:chOff x="5048566" y="4476402"/>
            <a:chExt cx="1159831" cy="847220"/>
          </a:xfrm>
        </p:grpSpPr>
        <p:grpSp>
          <p:nvGrpSpPr>
            <p:cNvPr id="959" name="Google Shape;959;p73"/>
            <p:cNvGrpSpPr/>
            <p:nvPr/>
          </p:nvGrpSpPr>
          <p:grpSpPr>
            <a:xfrm>
              <a:off x="5048566" y="4476402"/>
              <a:ext cx="1159831" cy="847220"/>
              <a:chOff x="1488441" y="4476402"/>
              <a:chExt cx="1159831" cy="847220"/>
            </a:xfrm>
          </p:grpSpPr>
          <p:sp>
            <p:nvSpPr>
              <p:cNvPr id="960" name="Google Shape;960;p73"/>
              <p:cNvSpPr txBox="1"/>
              <p:nvPr/>
            </p:nvSpPr>
            <p:spPr>
              <a:xfrm rot="-2846745">
                <a:off x="14957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61" name="Google Shape;961;p73"/>
              <p:cNvSpPr txBox="1"/>
              <p:nvPr/>
            </p:nvSpPr>
            <p:spPr>
              <a:xfrm rot="-2846745">
                <a:off x="18455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62" name="Google Shape;962;p73"/>
              <p:cNvCxnSpPr/>
              <p:nvPr/>
            </p:nvCxnSpPr>
            <p:spPr>
              <a:xfrm flipH="1" rot="10800000">
                <a:off x="2144991" y="4552302"/>
                <a:ext cx="35700" cy="111000"/>
              </a:xfrm>
              <a:prstGeom prst="straightConnector1">
                <a:avLst/>
              </a:prstGeom>
              <a:noFill/>
              <a:ln cap="flat" cmpd="sng" w="9525">
                <a:solidFill>
                  <a:schemeClr val="dk2"/>
                </a:solidFill>
                <a:prstDash val="solid"/>
                <a:round/>
                <a:headEnd len="med" w="med" type="none"/>
                <a:tailEnd len="med" w="med" type="none"/>
              </a:ln>
            </p:spPr>
          </p:cxnSp>
        </p:grpSp>
        <p:cxnSp>
          <p:nvCxnSpPr>
            <p:cNvPr id="963" name="Google Shape;963;p73"/>
            <p:cNvCxnSpPr/>
            <p:nvPr/>
          </p:nvCxnSpPr>
          <p:spPr>
            <a:xfrm flipH="1" rot="10800000">
              <a:off x="6030922" y="4552302"/>
              <a:ext cx="35700" cy="111000"/>
            </a:xfrm>
            <a:prstGeom prst="straightConnector1">
              <a:avLst/>
            </a:prstGeom>
            <a:noFill/>
            <a:ln cap="flat" cmpd="sng" w="9525">
              <a:solidFill>
                <a:schemeClr val="dk2"/>
              </a:solidFill>
              <a:prstDash val="solid"/>
              <a:round/>
              <a:headEnd len="med" w="med" type="none"/>
              <a:tailEnd len="med" w="med" type="none"/>
            </a:ln>
          </p:spPr>
        </p:cxnSp>
      </p:grpSp>
      <p:grpSp>
        <p:nvGrpSpPr>
          <p:cNvPr id="964" name="Google Shape;964;p73"/>
          <p:cNvGrpSpPr/>
          <p:nvPr/>
        </p:nvGrpSpPr>
        <p:grpSpPr>
          <a:xfrm>
            <a:off x="5884616" y="4476402"/>
            <a:ext cx="1159831" cy="847220"/>
            <a:chOff x="5048566" y="4476402"/>
            <a:chExt cx="1159831" cy="847220"/>
          </a:xfrm>
        </p:grpSpPr>
        <p:grpSp>
          <p:nvGrpSpPr>
            <p:cNvPr id="965" name="Google Shape;965;p73"/>
            <p:cNvGrpSpPr/>
            <p:nvPr/>
          </p:nvGrpSpPr>
          <p:grpSpPr>
            <a:xfrm>
              <a:off x="5048566" y="4476402"/>
              <a:ext cx="1159831" cy="847220"/>
              <a:chOff x="1488441" y="4476402"/>
              <a:chExt cx="1159831" cy="847220"/>
            </a:xfrm>
          </p:grpSpPr>
          <p:sp>
            <p:nvSpPr>
              <p:cNvPr id="966" name="Google Shape;966;p73"/>
              <p:cNvSpPr txBox="1"/>
              <p:nvPr/>
            </p:nvSpPr>
            <p:spPr>
              <a:xfrm rot="-2846745">
                <a:off x="14957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67" name="Google Shape;967;p73"/>
              <p:cNvSpPr txBox="1"/>
              <p:nvPr/>
            </p:nvSpPr>
            <p:spPr>
              <a:xfrm rot="-2846745">
                <a:off x="18455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68" name="Google Shape;968;p73"/>
              <p:cNvCxnSpPr/>
              <p:nvPr/>
            </p:nvCxnSpPr>
            <p:spPr>
              <a:xfrm flipH="1" rot="10800000">
                <a:off x="2144991" y="4552302"/>
                <a:ext cx="35700" cy="111000"/>
              </a:xfrm>
              <a:prstGeom prst="straightConnector1">
                <a:avLst/>
              </a:prstGeom>
              <a:noFill/>
              <a:ln cap="flat" cmpd="sng" w="9525">
                <a:solidFill>
                  <a:schemeClr val="dk2"/>
                </a:solidFill>
                <a:prstDash val="solid"/>
                <a:round/>
                <a:headEnd len="med" w="med" type="none"/>
                <a:tailEnd len="med" w="med" type="none"/>
              </a:ln>
            </p:spPr>
          </p:cxnSp>
        </p:grpSp>
        <p:cxnSp>
          <p:nvCxnSpPr>
            <p:cNvPr id="969" name="Google Shape;969;p73"/>
            <p:cNvCxnSpPr/>
            <p:nvPr/>
          </p:nvCxnSpPr>
          <p:spPr>
            <a:xfrm flipH="1" rot="10800000">
              <a:off x="6030922" y="4552302"/>
              <a:ext cx="35700" cy="111000"/>
            </a:xfrm>
            <a:prstGeom prst="straightConnector1">
              <a:avLst/>
            </a:prstGeom>
            <a:noFill/>
            <a:ln cap="flat" cmpd="sng" w="9525">
              <a:solidFill>
                <a:schemeClr val="dk2"/>
              </a:solidFill>
              <a:prstDash val="solid"/>
              <a:round/>
              <a:headEnd len="med" w="med" type="none"/>
              <a:tailEnd len="med" w="med" type="none"/>
            </a:ln>
          </p:spPr>
        </p:cxnSp>
      </p:grpSp>
      <p:grpSp>
        <p:nvGrpSpPr>
          <p:cNvPr id="970" name="Google Shape;970;p73"/>
          <p:cNvGrpSpPr/>
          <p:nvPr/>
        </p:nvGrpSpPr>
        <p:grpSpPr>
          <a:xfrm>
            <a:off x="6689391" y="4476402"/>
            <a:ext cx="1159831" cy="847220"/>
            <a:chOff x="5048566" y="4476402"/>
            <a:chExt cx="1159831" cy="847220"/>
          </a:xfrm>
        </p:grpSpPr>
        <p:grpSp>
          <p:nvGrpSpPr>
            <p:cNvPr id="971" name="Google Shape;971;p73"/>
            <p:cNvGrpSpPr/>
            <p:nvPr/>
          </p:nvGrpSpPr>
          <p:grpSpPr>
            <a:xfrm>
              <a:off x="5048566" y="4476402"/>
              <a:ext cx="1159831" cy="847220"/>
              <a:chOff x="1488441" y="4476402"/>
              <a:chExt cx="1159831" cy="847220"/>
            </a:xfrm>
          </p:grpSpPr>
          <p:sp>
            <p:nvSpPr>
              <p:cNvPr id="972" name="Google Shape;972;p73"/>
              <p:cNvSpPr txBox="1"/>
              <p:nvPr/>
            </p:nvSpPr>
            <p:spPr>
              <a:xfrm rot="-2846745">
                <a:off x="1495756" y="4709532"/>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Modules</a:t>
                </a:r>
                <a:endParaRPr sz="1200"/>
              </a:p>
            </p:txBody>
          </p:sp>
          <p:sp>
            <p:nvSpPr>
              <p:cNvPr id="973" name="Google Shape;973;p73"/>
              <p:cNvSpPr txBox="1"/>
              <p:nvPr/>
            </p:nvSpPr>
            <p:spPr>
              <a:xfrm rot="-2846745">
                <a:off x="1845587" y="4721251"/>
                <a:ext cx="795371" cy="36924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Genes</a:t>
                </a:r>
                <a:endParaRPr sz="1200"/>
              </a:p>
            </p:txBody>
          </p:sp>
          <p:cxnSp>
            <p:nvCxnSpPr>
              <p:cNvPr id="974" name="Google Shape;974;p73"/>
              <p:cNvCxnSpPr/>
              <p:nvPr/>
            </p:nvCxnSpPr>
            <p:spPr>
              <a:xfrm flipH="1" rot="10800000">
                <a:off x="2144991" y="4552302"/>
                <a:ext cx="35700" cy="111000"/>
              </a:xfrm>
              <a:prstGeom prst="straightConnector1">
                <a:avLst/>
              </a:prstGeom>
              <a:noFill/>
              <a:ln cap="flat" cmpd="sng" w="9525">
                <a:solidFill>
                  <a:schemeClr val="dk2"/>
                </a:solidFill>
                <a:prstDash val="solid"/>
                <a:round/>
                <a:headEnd len="med" w="med" type="none"/>
                <a:tailEnd len="med" w="med" type="none"/>
              </a:ln>
            </p:spPr>
          </p:cxnSp>
        </p:grpSp>
        <p:cxnSp>
          <p:nvCxnSpPr>
            <p:cNvPr id="975" name="Google Shape;975;p73"/>
            <p:cNvCxnSpPr/>
            <p:nvPr/>
          </p:nvCxnSpPr>
          <p:spPr>
            <a:xfrm flipH="1" rot="10800000">
              <a:off x="6030922" y="4552302"/>
              <a:ext cx="35700" cy="1110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4"/>
          <p:cNvSpPr txBox="1"/>
          <p:nvPr>
            <p:ph type="title"/>
          </p:nvPr>
        </p:nvSpPr>
        <p:spPr>
          <a:xfrm>
            <a:off x="0" y="0"/>
            <a:ext cx="907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Single</a:t>
            </a:r>
            <a:r>
              <a:rPr lang="en" sz="2500"/>
              <a:t>-omics with other modalities -  Sang Lee et al. 2021</a:t>
            </a:r>
            <a:endParaRPr sz="2500"/>
          </a:p>
        </p:txBody>
      </p:sp>
      <p:grpSp>
        <p:nvGrpSpPr>
          <p:cNvPr id="981" name="Google Shape;981;p74"/>
          <p:cNvGrpSpPr/>
          <p:nvPr/>
        </p:nvGrpSpPr>
        <p:grpSpPr>
          <a:xfrm>
            <a:off x="448550" y="4281975"/>
            <a:ext cx="3485924" cy="831525"/>
            <a:chOff x="945925" y="4248475"/>
            <a:chExt cx="3485924" cy="831525"/>
          </a:xfrm>
        </p:grpSpPr>
        <p:pic>
          <p:nvPicPr>
            <p:cNvPr id="982" name="Google Shape;982;p74"/>
            <p:cNvPicPr preferRelativeResize="0"/>
            <p:nvPr/>
          </p:nvPicPr>
          <p:blipFill>
            <a:blip r:embed="rId3">
              <a:alphaModFix/>
            </a:blip>
            <a:stretch>
              <a:fillRect/>
            </a:stretch>
          </p:blipFill>
          <p:spPr>
            <a:xfrm>
              <a:off x="945925" y="4324675"/>
              <a:ext cx="3485924" cy="668050"/>
            </a:xfrm>
            <a:prstGeom prst="rect">
              <a:avLst/>
            </a:prstGeom>
            <a:noFill/>
            <a:ln>
              <a:noFill/>
            </a:ln>
          </p:spPr>
        </p:pic>
        <p:pic>
          <p:nvPicPr>
            <p:cNvPr id="983" name="Google Shape;983;p74"/>
            <p:cNvPicPr preferRelativeResize="0"/>
            <p:nvPr/>
          </p:nvPicPr>
          <p:blipFill>
            <a:blip r:embed="rId4">
              <a:alphaModFix/>
            </a:blip>
            <a:stretch>
              <a:fillRect/>
            </a:stretch>
          </p:blipFill>
          <p:spPr>
            <a:xfrm>
              <a:off x="3054425" y="4938450"/>
              <a:ext cx="1298925" cy="141550"/>
            </a:xfrm>
            <a:prstGeom prst="rect">
              <a:avLst/>
            </a:prstGeom>
            <a:noFill/>
            <a:ln>
              <a:noFill/>
            </a:ln>
          </p:spPr>
        </p:pic>
        <p:pic>
          <p:nvPicPr>
            <p:cNvPr id="984" name="Google Shape;984;p74"/>
            <p:cNvPicPr preferRelativeResize="0"/>
            <p:nvPr/>
          </p:nvPicPr>
          <p:blipFill>
            <a:blip r:embed="rId5">
              <a:alphaModFix/>
            </a:blip>
            <a:stretch>
              <a:fillRect/>
            </a:stretch>
          </p:blipFill>
          <p:spPr>
            <a:xfrm>
              <a:off x="4002474" y="4248475"/>
              <a:ext cx="429375" cy="247325"/>
            </a:xfrm>
            <a:prstGeom prst="rect">
              <a:avLst/>
            </a:prstGeom>
            <a:noFill/>
            <a:ln>
              <a:noFill/>
            </a:ln>
          </p:spPr>
        </p:pic>
      </p:grpSp>
      <p:pic>
        <p:nvPicPr>
          <p:cNvPr id="985" name="Google Shape;985;p74"/>
          <p:cNvPicPr preferRelativeResize="0"/>
          <p:nvPr/>
        </p:nvPicPr>
        <p:blipFill>
          <a:blip r:embed="rId6">
            <a:alphaModFix/>
          </a:blip>
          <a:stretch>
            <a:fillRect/>
          </a:stretch>
        </p:blipFill>
        <p:spPr>
          <a:xfrm>
            <a:off x="125950" y="1247600"/>
            <a:ext cx="8831999" cy="1596695"/>
          </a:xfrm>
          <a:prstGeom prst="rect">
            <a:avLst/>
          </a:prstGeom>
          <a:noFill/>
          <a:ln>
            <a:noFill/>
          </a:ln>
        </p:spPr>
      </p:pic>
      <p:sp>
        <p:nvSpPr>
          <p:cNvPr id="986" name="Google Shape;986;p74"/>
          <p:cNvSpPr txBox="1"/>
          <p:nvPr/>
        </p:nvSpPr>
        <p:spPr>
          <a:xfrm>
            <a:off x="537200" y="653100"/>
            <a:ext cx="83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Harnessing genetic interactions to predict patient response to cancer therapy</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75"/>
          <p:cNvPicPr preferRelativeResize="0"/>
          <p:nvPr/>
        </p:nvPicPr>
        <p:blipFill>
          <a:blip r:embed="rId3">
            <a:alphaModFix/>
          </a:blip>
          <a:stretch>
            <a:fillRect/>
          </a:stretch>
        </p:blipFill>
        <p:spPr>
          <a:xfrm>
            <a:off x="125950" y="1247600"/>
            <a:ext cx="8831999" cy="1596695"/>
          </a:xfrm>
          <a:prstGeom prst="rect">
            <a:avLst/>
          </a:prstGeom>
          <a:noFill/>
          <a:ln>
            <a:noFill/>
          </a:ln>
        </p:spPr>
      </p:pic>
      <p:sp>
        <p:nvSpPr>
          <p:cNvPr id="992" name="Google Shape;992;p75"/>
          <p:cNvSpPr/>
          <p:nvPr/>
        </p:nvSpPr>
        <p:spPr>
          <a:xfrm>
            <a:off x="134300" y="1196725"/>
            <a:ext cx="8823600" cy="1687500"/>
          </a:xfrm>
          <a:prstGeom prst="rect">
            <a:avLst/>
          </a:prstGeom>
          <a:solidFill>
            <a:srgbClr val="FFFFFF">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75"/>
          <p:cNvPicPr preferRelativeResize="0"/>
          <p:nvPr/>
        </p:nvPicPr>
        <p:blipFill>
          <a:blip r:embed="rId4">
            <a:alphaModFix/>
          </a:blip>
          <a:stretch>
            <a:fillRect/>
          </a:stretch>
        </p:blipFill>
        <p:spPr>
          <a:xfrm>
            <a:off x="2308338" y="1484775"/>
            <a:ext cx="4467225" cy="2724150"/>
          </a:xfrm>
          <a:prstGeom prst="rect">
            <a:avLst/>
          </a:prstGeom>
          <a:noFill/>
          <a:ln cap="flat" cmpd="sng" w="9525">
            <a:solidFill>
              <a:srgbClr val="888888"/>
            </a:solidFill>
            <a:prstDash val="solid"/>
            <a:round/>
            <a:headEnd len="sm" w="sm" type="none"/>
            <a:tailEnd len="sm" w="sm" type="none"/>
          </a:ln>
        </p:spPr>
      </p:pic>
      <p:sp>
        <p:nvSpPr>
          <p:cNvPr id="994" name="Google Shape;994;p75"/>
          <p:cNvSpPr txBox="1"/>
          <p:nvPr/>
        </p:nvSpPr>
        <p:spPr>
          <a:xfrm>
            <a:off x="455450" y="653100"/>
            <a:ext cx="86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Finding </a:t>
            </a:r>
            <a:r>
              <a:rPr lang="en" sz="1800"/>
              <a:t>synthetic</a:t>
            </a:r>
            <a:r>
              <a:rPr lang="en" sz="1800"/>
              <a:t> lethal partners using </a:t>
            </a:r>
            <a:r>
              <a:rPr b="1" lang="en" sz="1800"/>
              <a:t>genetic</a:t>
            </a:r>
            <a:r>
              <a:rPr lang="en" sz="1800"/>
              <a:t> and </a:t>
            </a:r>
            <a:r>
              <a:rPr b="1" lang="en" sz="1800"/>
              <a:t>pharmacological</a:t>
            </a:r>
            <a:r>
              <a:rPr lang="en" sz="1800"/>
              <a:t> perturbations</a:t>
            </a:r>
            <a:endParaRPr sz="1800"/>
          </a:p>
        </p:txBody>
      </p:sp>
      <p:grpSp>
        <p:nvGrpSpPr>
          <p:cNvPr id="995" name="Google Shape;995;p75"/>
          <p:cNvGrpSpPr/>
          <p:nvPr/>
        </p:nvGrpSpPr>
        <p:grpSpPr>
          <a:xfrm>
            <a:off x="448550" y="4281975"/>
            <a:ext cx="3485924" cy="831525"/>
            <a:chOff x="945925" y="4248475"/>
            <a:chExt cx="3485924" cy="831525"/>
          </a:xfrm>
        </p:grpSpPr>
        <p:pic>
          <p:nvPicPr>
            <p:cNvPr id="996" name="Google Shape;996;p75"/>
            <p:cNvPicPr preferRelativeResize="0"/>
            <p:nvPr/>
          </p:nvPicPr>
          <p:blipFill>
            <a:blip r:embed="rId5">
              <a:alphaModFix/>
            </a:blip>
            <a:stretch>
              <a:fillRect/>
            </a:stretch>
          </p:blipFill>
          <p:spPr>
            <a:xfrm>
              <a:off x="945925" y="4324675"/>
              <a:ext cx="3485924" cy="668050"/>
            </a:xfrm>
            <a:prstGeom prst="rect">
              <a:avLst/>
            </a:prstGeom>
            <a:noFill/>
            <a:ln>
              <a:noFill/>
            </a:ln>
          </p:spPr>
        </p:pic>
        <p:pic>
          <p:nvPicPr>
            <p:cNvPr id="997" name="Google Shape;997;p75"/>
            <p:cNvPicPr preferRelativeResize="0"/>
            <p:nvPr/>
          </p:nvPicPr>
          <p:blipFill>
            <a:blip r:embed="rId6">
              <a:alphaModFix/>
            </a:blip>
            <a:stretch>
              <a:fillRect/>
            </a:stretch>
          </p:blipFill>
          <p:spPr>
            <a:xfrm>
              <a:off x="3054425" y="4938450"/>
              <a:ext cx="1298925" cy="141550"/>
            </a:xfrm>
            <a:prstGeom prst="rect">
              <a:avLst/>
            </a:prstGeom>
            <a:noFill/>
            <a:ln>
              <a:noFill/>
            </a:ln>
          </p:spPr>
        </p:pic>
        <p:pic>
          <p:nvPicPr>
            <p:cNvPr id="998" name="Google Shape;998;p75"/>
            <p:cNvPicPr preferRelativeResize="0"/>
            <p:nvPr/>
          </p:nvPicPr>
          <p:blipFill>
            <a:blip r:embed="rId7">
              <a:alphaModFix/>
            </a:blip>
            <a:stretch>
              <a:fillRect/>
            </a:stretch>
          </p:blipFill>
          <p:spPr>
            <a:xfrm>
              <a:off x="4002474" y="4248475"/>
              <a:ext cx="429375" cy="247325"/>
            </a:xfrm>
            <a:prstGeom prst="rect">
              <a:avLst/>
            </a:prstGeom>
            <a:noFill/>
            <a:ln>
              <a:noFill/>
            </a:ln>
          </p:spPr>
        </p:pic>
      </p:grpSp>
      <p:sp>
        <p:nvSpPr>
          <p:cNvPr id="999" name="Google Shape;999;p75"/>
          <p:cNvSpPr txBox="1"/>
          <p:nvPr>
            <p:ph type="title"/>
          </p:nvPr>
        </p:nvSpPr>
        <p:spPr>
          <a:xfrm>
            <a:off x="0" y="0"/>
            <a:ext cx="907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Single-omics with other modalities -  Sang Lee et al. 2021</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6"/>
          <p:cNvSpPr txBox="1"/>
          <p:nvPr/>
        </p:nvSpPr>
        <p:spPr>
          <a:xfrm>
            <a:off x="455450" y="653100"/>
            <a:ext cx="86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Predicting patients’ response to therapy using transcriptomics only</a:t>
            </a:r>
            <a:endParaRPr sz="1800"/>
          </a:p>
        </p:txBody>
      </p:sp>
      <p:pic>
        <p:nvPicPr>
          <p:cNvPr id="1005" name="Google Shape;1005;p76"/>
          <p:cNvPicPr preferRelativeResize="0"/>
          <p:nvPr/>
        </p:nvPicPr>
        <p:blipFill>
          <a:blip r:embed="rId3">
            <a:alphaModFix/>
          </a:blip>
          <a:stretch>
            <a:fillRect/>
          </a:stretch>
        </p:blipFill>
        <p:spPr>
          <a:xfrm>
            <a:off x="581075" y="1681350"/>
            <a:ext cx="2917950" cy="2178600"/>
          </a:xfrm>
          <a:prstGeom prst="rect">
            <a:avLst/>
          </a:prstGeom>
          <a:noFill/>
          <a:ln>
            <a:noFill/>
          </a:ln>
        </p:spPr>
      </p:pic>
      <p:grpSp>
        <p:nvGrpSpPr>
          <p:cNvPr id="1006" name="Google Shape;1006;p76"/>
          <p:cNvGrpSpPr/>
          <p:nvPr/>
        </p:nvGrpSpPr>
        <p:grpSpPr>
          <a:xfrm>
            <a:off x="448550" y="4281975"/>
            <a:ext cx="3485924" cy="831525"/>
            <a:chOff x="945925" y="4248475"/>
            <a:chExt cx="3485924" cy="831525"/>
          </a:xfrm>
        </p:grpSpPr>
        <p:pic>
          <p:nvPicPr>
            <p:cNvPr id="1007" name="Google Shape;1007;p76"/>
            <p:cNvPicPr preferRelativeResize="0"/>
            <p:nvPr/>
          </p:nvPicPr>
          <p:blipFill>
            <a:blip r:embed="rId4">
              <a:alphaModFix/>
            </a:blip>
            <a:stretch>
              <a:fillRect/>
            </a:stretch>
          </p:blipFill>
          <p:spPr>
            <a:xfrm>
              <a:off x="945925" y="4324675"/>
              <a:ext cx="3485924" cy="668050"/>
            </a:xfrm>
            <a:prstGeom prst="rect">
              <a:avLst/>
            </a:prstGeom>
            <a:noFill/>
            <a:ln>
              <a:noFill/>
            </a:ln>
          </p:spPr>
        </p:pic>
        <p:pic>
          <p:nvPicPr>
            <p:cNvPr id="1008" name="Google Shape;1008;p76"/>
            <p:cNvPicPr preferRelativeResize="0"/>
            <p:nvPr/>
          </p:nvPicPr>
          <p:blipFill>
            <a:blip r:embed="rId5">
              <a:alphaModFix/>
            </a:blip>
            <a:stretch>
              <a:fillRect/>
            </a:stretch>
          </p:blipFill>
          <p:spPr>
            <a:xfrm>
              <a:off x="3054425" y="4938450"/>
              <a:ext cx="1298925" cy="141550"/>
            </a:xfrm>
            <a:prstGeom prst="rect">
              <a:avLst/>
            </a:prstGeom>
            <a:noFill/>
            <a:ln>
              <a:noFill/>
            </a:ln>
          </p:spPr>
        </p:pic>
        <p:pic>
          <p:nvPicPr>
            <p:cNvPr id="1009" name="Google Shape;1009;p76"/>
            <p:cNvPicPr preferRelativeResize="0"/>
            <p:nvPr/>
          </p:nvPicPr>
          <p:blipFill>
            <a:blip r:embed="rId6">
              <a:alphaModFix/>
            </a:blip>
            <a:stretch>
              <a:fillRect/>
            </a:stretch>
          </p:blipFill>
          <p:spPr>
            <a:xfrm>
              <a:off x="4002474" y="4248475"/>
              <a:ext cx="429375" cy="247325"/>
            </a:xfrm>
            <a:prstGeom prst="rect">
              <a:avLst/>
            </a:prstGeom>
            <a:noFill/>
            <a:ln>
              <a:noFill/>
            </a:ln>
          </p:spPr>
        </p:pic>
      </p:grpSp>
      <p:pic>
        <p:nvPicPr>
          <p:cNvPr id="1010" name="Google Shape;1010;p76"/>
          <p:cNvPicPr preferRelativeResize="0"/>
          <p:nvPr/>
        </p:nvPicPr>
        <p:blipFill>
          <a:blip r:embed="rId7">
            <a:alphaModFix/>
          </a:blip>
          <a:stretch>
            <a:fillRect/>
          </a:stretch>
        </p:blipFill>
        <p:spPr>
          <a:xfrm>
            <a:off x="5421950" y="1232700"/>
            <a:ext cx="2927156" cy="1832850"/>
          </a:xfrm>
          <a:prstGeom prst="rect">
            <a:avLst/>
          </a:prstGeom>
          <a:noFill/>
          <a:ln>
            <a:noFill/>
          </a:ln>
        </p:spPr>
      </p:pic>
      <p:pic>
        <p:nvPicPr>
          <p:cNvPr id="1011" name="Google Shape;1011;p76"/>
          <p:cNvPicPr preferRelativeResize="0"/>
          <p:nvPr/>
        </p:nvPicPr>
        <p:blipFill>
          <a:blip r:embed="rId8">
            <a:alphaModFix/>
          </a:blip>
          <a:stretch>
            <a:fillRect/>
          </a:stretch>
        </p:blipFill>
        <p:spPr>
          <a:xfrm>
            <a:off x="5421950" y="3220686"/>
            <a:ext cx="2927149" cy="1824414"/>
          </a:xfrm>
          <a:prstGeom prst="rect">
            <a:avLst/>
          </a:prstGeom>
          <a:noFill/>
          <a:ln>
            <a:noFill/>
          </a:ln>
        </p:spPr>
      </p:pic>
      <p:cxnSp>
        <p:nvCxnSpPr>
          <p:cNvPr id="1012" name="Google Shape;1012;p76"/>
          <p:cNvCxnSpPr/>
          <p:nvPr/>
        </p:nvCxnSpPr>
        <p:spPr>
          <a:xfrm flipH="1" rot="10800000">
            <a:off x="3529025" y="1956425"/>
            <a:ext cx="1752600" cy="534300"/>
          </a:xfrm>
          <a:prstGeom prst="curvedConnector3">
            <a:avLst>
              <a:gd fmla="val 50000" name="adj1"/>
            </a:avLst>
          </a:prstGeom>
          <a:noFill/>
          <a:ln cap="flat" cmpd="sng" w="19050">
            <a:solidFill>
              <a:srgbClr val="08C9C9"/>
            </a:solidFill>
            <a:prstDash val="solid"/>
            <a:round/>
            <a:headEnd len="med" w="med" type="none"/>
            <a:tailEnd len="med" w="med" type="triangle"/>
          </a:ln>
        </p:spPr>
      </p:cxnSp>
      <p:cxnSp>
        <p:nvCxnSpPr>
          <p:cNvPr id="1013" name="Google Shape;1013;p76"/>
          <p:cNvCxnSpPr/>
          <p:nvPr/>
        </p:nvCxnSpPr>
        <p:spPr>
          <a:xfrm>
            <a:off x="3529025" y="3054900"/>
            <a:ext cx="1830600" cy="654300"/>
          </a:xfrm>
          <a:prstGeom prst="curvedConnector3">
            <a:avLst>
              <a:gd fmla="val 50000" name="adj1"/>
            </a:avLst>
          </a:prstGeom>
          <a:noFill/>
          <a:ln cap="flat" cmpd="sng" w="19050">
            <a:solidFill>
              <a:srgbClr val="08C9C9"/>
            </a:solidFill>
            <a:prstDash val="solid"/>
            <a:round/>
            <a:headEnd len="med" w="med" type="none"/>
            <a:tailEnd len="med" w="med" type="triangle"/>
          </a:ln>
        </p:spPr>
      </p:cxnSp>
      <p:sp>
        <p:nvSpPr>
          <p:cNvPr id="1014" name="Google Shape;1014;p76"/>
          <p:cNvSpPr txBox="1"/>
          <p:nvPr>
            <p:ph type="title"/>
          </p:nvPr>
        </p:nvSpPr>
        <p:spPr>
          <a:xfrm>
            <a:off x="0" y="0"/>
            <a:ext cx="907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Single-omics with other modalities -  Sang Lee et al. 2021</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77"/>
          <p:cNvPicPr preferRelativeResize="0"/>
          <p:nvPr/>
        </p:nvPicPr>
        <p:blipFill>
          <a:blip r:embed="rId3">
            <a:alphaModFix/>
          </a:blip>
          <a:stretch>
            <a:fillRect/>
          </a:stretch>
        </p:blipFill>
        <p:spPr>
          <a:xfrm>
            <a:off x="0" y="1221525"/>
            <a:ext cx="5587624" cy="2925300"/>
          </a:xfrm>
          <a:prstGeom prst="rect">
            <a:avLst/>
          </a:prstGeom>
          <a:noFill/>
          <a:ln>
            <a:noFill/>
          </a:ln>
        </p:spPr>
      </p:pic>
      <p:pic>
        <p:nvPicPr>
          <p:cNvPr id="1020" name="Google Shape;1020;p77"/>
          <p:cNvPicPr preferRelativeResize="0"/>
          <p:nvPr/>
        </p:nvPicPr>
        <p:blipFill>
          <a:blip r:embed="rId4">
            <a:alphaModFix/>
          </a:blip>
          <a:stretch>
            <a:fillRect/>
          </a:stretch>
        </p:blipFill>
        <p:spPr>
          <a:xfrm>
            <a:off x="5761900" y="1950575"/>
            <a:ext cx="3340075" cy="3105001"/>
          </a:xfrm>
          <a:prstGeom prst="rect">
            <a:avLst/>
          </a:prstGeom>
          <a:noFill/>
          <a:ln>
            <a:noFill/>
          </a:ln>
        </p:spPr>
      </p:pic>
      <p:sp>
        <p:nvSpPr>
          <p:cNvPr id="1021" name="Google Shape;1021;p77"/>
          <p:cNvSpPr txBox="1"/>
          <p:nvPr/>
        </p:nvSpPr>
        <p:spPr>
          <a:xfrm>
            <a:off x="455450" y="653100"/>
            <a:ext cx="86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Prediction in published clinical trials</a:t>
            </a:r>
            <a:endParaRPr sz="1800"/>
          </a:p>
        </p:txBody>
      </p:sp>
      <p:sp>
        <p:nvSpPr>
          <p:cNvPr id="1022" name="Google Shape;1022;p77"/>
          <p:cNvSpPr txBox="1"/>
          <p:nvPr>
            <p:ph type="title"/>
          </p:nvPr>
        </p:nvSpPr>
        <p:spPr>
          <a:xfrm>
            <a:off x="0" y="0"/>
            <a:ext cx="907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Single-omics with other modalities -  Sang Lee et al. 2021</a:t>
            </a:r>
            <a:endParaRPr sz="2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6" name="Shape 1026"/>
        <p:cNvGrpSpPr/>
        <p:nvPr/>
      </p:nvGrpSpPr>
      <p:grpSpPr>
        <a:xfrm>
          <a:off x="0" y="0"/>
          <a:ext cx="0" cy="0"/>
          <a:chOff x="0" y="0"/>
          <a:chExt cx="0" cy="0"/>
        </a:xfrm>
      </p:grpSpPr>
      <p:sp>
        <p:nvSpPr>
          <p:cNvPr id="1027" name="Google Shape;1027;p78"/>
          <p:cNvSpPr txBox="1"/>
          <p:nvPr>
            <p:ph type="title"/>
          </p:nvPr>
        </p:nvSpPr>
        <p:spPr>
          <a:xfrm>
            <a:off x="730000" y="1318650"/>
            <a:ext cx="7806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Research transparency and reproducibility</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grpSp>
        <p:nvGrpSpPr>
          <p:cNvPr id="1032" name="Google Shape;1032;p79"/>
          <p:cNvGrpSpPr/>
          <p:nvPr/>
        </p:nvGrpSpPr>
        <p:grpSpPr>
          <a:xfrm>
            <a:off x="4153800" y="966163"/>
            <a:ext cx="4937342" cy="3332875"/>
            <a:chOff x="3925200" y="737563"/>
            <a:chExt cx="4937342" cy="3332875"/>
          </a:xfrm>
        </p:grpSpPr>
        <p:cxnSp>
          <p:nvCxnSpPr>
            <p:cNvPr id="1033" name="Google Shape;1033;p79"/>
            <p:cNvCxnSpPr/>
            <p:nvPr/>
          </p:nvCxnSpPr>
          <p:spPr>
            <a:xfrm flipH="1" rot="10800000">
              <a:off x="4988338" y="2890863"/>
              <a:ext cx="2863800" cy="11100"/>
            </a:xfrm>
            <a:prstGeom prst="straightConnector1">
              <a:avLst/>
            </a:prstGeom>
            <a:noFill/>
            <a:ln cap="flat" cmpd="sng" w="19050">
              <a:solidFill>
                <a:schemeClr val="dk2"/>
              </a:solidFill>
              <a:prstDash val="dot"/>
              <a:round/>
              <a:headEnd len="med" w="med" type="none"/>
              <a:tailEnd len="med" w="med" type="none"/>
            </a:ln>
          </p:spPr>
        </p:cxnSp>
        <p:sp>
          <p:nvSpPr>
            <p:cNvPr id="1034" name="Google Shape;1034;p79"/>
            <p:cNvSpPr/>
            <p:nvPr/>
          </p:nvSpPr>
          <p:spPr>
            <a:xfrm>
              <a:off x="5850077" y="766963"/>
              <a:ext cx="1067400" cy="1339500"/>
            </a:xfrm>
            <a:prstGeom prst="roundRect">
              <a:avLst>
                <a:gd fmla="val 16667" name="adj"/>
              </a:avLst>
            </a:prstGeom>
            <a:solidFill>
              <a:schemeClr val="lt1"/>
            </a:solidFill>
            <a:ln cap="flat" cmpd="sng" w="19050">
              <a:solidFill>
                <a:srgbClr val="00A2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9"/>
            <p:cNvSpPr/>
            <p:nvPr/>
          </p:nvSpPr>
          <p:spPr>
            <a:xfrm>
              <a:off x="7795142" y="2106471"/>
              <a:ext cx="1067400" cy="1339500"/>
            </a:xfrm>
            <a:prstGeom prst="roundRect">
              <a:avLst>
                <a:gd fmla="val 16667" name="adj"/>
              </a:avLst>
            </a:prstGeom>
            <a:solidFill>
              <a:schemeClr val="lt1"/>
            </a:solidFill>
            <a:ln cap="flat" cmpd="sng" w="19050">
              <a:solidFill>
                <a:srgbClr val="E04F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9"/>
            <p:cNvSpPr/>
            <p:nvPr/>
          </p:nvSpPr>
          <p:spPr>
            <a:xfrm>
              <a:off x="3925200" y="2118738"/>
              <a:ext cx="1067400" cy="1339500"/>
            </a:xfrm>
            <a:prstGeom prst="roundRect">
              <a:avLst>
                <a:gd fmla="val 16667" name="adj"/>
              </a:avLst>
            </a:prstGeom>
            <a:solidFill>
              <a:schemeClr val="lt1"/>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9"/>
            <p:cNvSpPr/>
            <p:nvPr/>
          </p:nvSpPr>
          <p:spPr>
            <a:xfrm>
              <a:off x="5221575" y="2344238"/>
              <a:ext cx="2324400" cy="1726200"/>
            </a:xfrm>
            <a:prstGeom prst="roundRect">
              <a:avLst>
                <a:gd fmla="val 11703" name="adj"/>
              </a:avLst>
            </a:prstGeom>
            <a:solidFill>
              <a:schemeClr val="lt1"/>
            </a:solidFill>
            <a:ln cap="flat" cmpd="sng" w="1905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 name="Google Shape;1038;p79"/>
            <p:cNvCxnSpPr>
              <a:stCxn id="1034" idx="2"/>
              <a:endCxn id="1037" idx="0"/>
            </p:cNvCxnSpPr>
            <p:nvPr/>
          </p:nvCxnSpPr>
          <p:spPr>
            <a:xfrm>
              <a:off x="6383777" y="2106463"/>
              <a:ext cx="0" cy="237900"/>
            </a:xfrm>
            <a:prstGeom prst="straightConnector1">
              <a:avLst/>
            </a:prstGeom>
            <a:noFill/>
            <a:ln cap="flat" cmpd="sng" w="19050">
              <a:solidFill>
                <a:schemeClr val="dk2"/>
              </a:solidFill>
              <a:prstDash val="dot"/>
              <a:round/>
              <a:headEnd len="med" w="med" type="none"/>
              <a:tailEnd len="med" w="med" type="none"/>
            </a:ln>
          </p:spPr>
        </p:cxnSp>
        <p:pic>
          <p:nvPicPr>
            <p:cNvPr id="1039" name="Google Shape;1039;p79"/>
            <p:cNvPicPr preferRelativeResize="0"/>
            <p:nvPr/>
          </p:nvPicPr>
          <p:blipFill>
            <a:blip r:embed="rId3">
              <a:alphaModFix/>
            </a:blip>
            <a:stretch>
              <a:fillRect/>
            </a:stretch>
          </p:blipFill>
          <p:spPr>
            <a:xfrm>
              <a:off x="5296744" y="2639287"/>
              <a:ext cx="2194254" cy="1199701"/>
            </a:xfrm>
            <a:prstGeom prst="rect">
              <a:avLst/>
            </a:prstGeom>
            <a:noFill/>
            <a:ln>
              <a:noFill/>
            </a:ln>
          </p:spPr>
        </p:pic>
        <p:sp>
          <p:nvSpPr>
            <p:cNvPr id="1040" name="Google Shape;1040;p79"/>
            <p:cNvSpPr txBox="1"/>
            <p:nvPr/>
          </p:nvSpPr>
          <p:spPr>
            <a:xfrm>
              <a:off x="5943725" y="1229788"/>
              <a:ext cx="86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A2E0"/>
                  </a:solidFill>
                  <a:latin typeface="Poppins Medium"/>
                  <a:ea typeface="Poppins Medium"/>
                  <a:cs typeface="Poppins Medium"/>
                  <a:sym typeface="Poppins Medium"/>
                </a:rPr>
                <a:t>Code</a:t>
              </a:r>
              <a:endParaRPr sz="1000">
                <a:solidFill>
                  <a:srgbClr val="00A2E0"/>
                </a:solidFill>
                <a:latin typeface="Poppins Medium"/>
                <a:ea typeface="Poppins Medium"/>
                <a:cs typeface="Poppins Medium"/>
                <a:sym typeface="Poppins Medium"/>
              </a:endParaRPr>
            </a:p>
            <a:p>
              <a:pPr indent="0" lvl="0" marL="0" rtl="0" algn="l">
                <a:spcBef>
                  <a:spcPts val="0"/>
                </a:spcBef>
                <a:spcAft>
                  <a:spcPts val="0"/>
                </a:spcAft>
                <a:buNone/>
              </a:pPr>
              <a:r>
                <a:t/>
              </a:r>
              <a:endParaRPr b="1" sz="1000">
                <a:solidFill>
                  <a:srgbClr val="00A2E0"/>
                </a:solidFill>
                <a:latin typeface="Roboto"/>
                <a:ea typeface="Roboto"/>
                <a:cs typeface="Roboto"/>
                <a:sym typeface="Roboto"/>
              </a:endParaRPr>
            </a:p>
            <a:p>
              <a:pPr indent="0" lvl="0" marL="0" marR="0" rtl="0" algn="l">
                <a:lnSpc>
                  <a:spcPct val="100000"/>
                </a:lnSpc>
                <a:spcBef>
                  <a:spcPts val="0"/>
                </a:spcBef>
                <a:spcAft>
                  <a:spcPts val="0"/>
                </a:spcAft>
                <a:buNone/>
              </a:pPr>
              <a:r>
                <a:rPr lang="en" sz="1000">
                  <a:solidFill>
                    <a:srgbClr val="231F20"/>
                  </a:solidFill>
                  <a:latin typeface="Roboto"/>
                  <a:ea typeface="Roboto"/>
                  <a:cs typeface="Roboto"/>
                  <a:sym typeface="Roboto"/>
                </a:rPr>
                <a:t>R</a:t>
              </a:r>
              <a:endParaRPr sz="1000">
                <a:solidFill>
                  <a:srgbClr val="231F20"/>
                </a:solidFill>
                <a:latin typeface="Roboto"/>
                <a:ea typeface="Roboto"/>
                <a:cs typeface="Roboto"/>
                <a:sym typeface="Roboto"/>
              </a:endParaRPr>
            </a:p>
            <a:p>
              <a:pPr indent="0" lvl="0" marL="0" marR="0" rtl="0" algn="l">
                <a:lnSpc>
                  <a:spcPct val="100000"/>
                </a:lnSpc>
                <a:spcBef>
                  <a:spcPts val="0"/>
                </a:spcBef>
                <a:spcAft>
                  <a:spcPts val="0"/>
                </a:spcAft>
                <a:buNone/>
              </a:pPr>
              <a:r>
                <a:rPr lang="en" sz="1000">
                  <a:solidFill>
                    <a:srgbClr val="231F20"/>
                  </a:solidFill>
                  <a:latin typeface="Roboto"/>
                  <a:ea typeface="Roboto"/>
                  <a:cs typeface="Roboto"/>
                  <a:sym typeface="Roboto"/>
                </a:rPr>
                <a:t>Shiny</a:t>
              </a:r>
              <a:endParaRPr b="1" sz="1000">
                <a:solidFill>
                  <a:schemeClr val="dk1"/>
                </a:solidFill>
                <a:latin typeface="Roboto"/>
                <a:ea typeface="Roboto"/>
                <a:cs typeface="Roboto"/>
                <a:sym typeface="Roboto"/>
              </a:endParaRPr>
            </a:p>
          </p:txBody>
        </p:sp>
        <p:sp>
          <p:nvSpPr>
            <p:cNvPr id="1041" name="Google Shape;1041;p79"/>
            <p:cNvSpPr txBox="1"/>
            <p:nvPr/>
          </p:nvSpPr>
          <p:spPr>
            <a:xfrm>
              <a:off x="7898650" y="2653300"/>
              <a:ext cx="86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04F25"/>
                  </a:solidFill>
                  <a:latin typeface="Poppins Medium"/>
                  <a:ea typeface="Poppins Medium"/>
                  <a:cs typeface="Poppins Medium"/>
                  <a:sym typeface="Poppins Medium"/>
                </a:rPr>
                <a:t>Data</a:t>
              </a:r>
              <a:endParaRPr sz="1000">
                <a:solidFill>
                  <a:srgbClr val="E04F25"/>
                </a:solidFill>
                <a:latin typeface="Poppins Medium"/>
                <a:ea typeface="Poppins Medium"/>
                <a:cs typeface="Poppins Medium"/>
                <a:sym typeface="Poppins Medium"/>
              </a:endParaRPr>
            </a:p>
            <a:p>
              <a:pPr indent="0" lvl="0" marL="0" rtl="0" algn="l">
                <a:spcBef>
                  <a:spcPts val="0"/>
                </a:spcBef>
                <a:spcAft>
                  <a:spcPts val="0"/>
                </a:spcAft>
                <a:buNone/>
              </a:pPr>
              <a:r>
                <a:t/>
              </a:r>
              <a:endParaRPr b="1" sz="1000">
                <a:solidFill>
                  <a:srgbClr val="D14235"/>
                </a:solidFill>
                <a:latin typeface="Roboto"/>
                <a:ea typeface="Roboto"/>
                <a:cs typeface="Roboto"/>
                <a:sym typeface="Roboto"/>
              </a:endParaRPr>
            </a:p>
            <a:p>
              <a:pPr indent="0" lvl="0" marL="0" rtl="0" algn="l">
                <a:spcBef>
                  <a:spcPts val="0"/>
                </a:spcBef>
                <a:spcAft>
                  <a:spcPts val="0"/>
                </a:spcAft>
                <a:buNone/>
              </a:pPr>
              <a:r>
                <a:rPr lang="en" sz="1000">
                  <a:solidFill>
                    <a:srgbClr val="231F20"/>
                  </a:solidFill>
                  <a:latin typeface="Roboto"/>
                  <a:ea typeface="Roboto"/>
                  <a:cs typeface="Roboto"/>
                  <a:sym typeface="Roboto"/>
                </a:rPr>
                <a:t>CCLE</a:t>
              </a:r>
              <a:endParaRPr b="1" sz="1000">
                <a:solidFill>
                  <a:srgbClr val="231F20"/>
                </a:solidFill>
                <a:latin typeface="Roboto"/>
                <a:ea typeface="Roboto"/>
                <a:cs typeface="Roboto"/>
                <a:sym typeface="Roboto"/>
              </a:endParaRPr>
            </a:p>
          </p:txBody>
        </p:sp>
        <p:sp>
          <p:nvSpPr>
            <p:cNvPr id="1042" name="Google Shape;1042;p79"/>
            <p:cNvSpPr txBox="1"/>
            <p:nvPr/>
          </p:nvSpPr>
          <p:spPr>
            <a:xfrm>
              <a:off x="5963663" y="2344350"/>
              <a:ext cx="86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231F20"/>
                  </a:solidFill>
                  <a:latin typeface="Poppins Medium"/>
                  <a:ea typeface="Poppins Medium"/>
                  <a:cs typeface="Poppins Medium"/>
                  <a:sym typeface="Poppins Medium"/>
                </a:rPr>
                <a:t>Results</a:t>
              </a:r>
              <a:endParaRPr sz="1000">
                <a:solidFill>
                  <a:srgbClr val="231F20"/>
                </a:solidFill>
                <a:latin typeface="Poppins Medium"/>
                <a:ea typeface="Poppins Medium"/>
                <a:cs typeface="Poppins Medium"/>
                <a:sym typeface="Poppins Medium"/>
              </a:endParaRPr>
            </a:p>
          </p:txBody>
        </p:sp>
        <p:sp>
          <p:nvSpPr>
            <p:cNvPr id="1043" name="Google Shape;1043;p79"/>
            <p:cNvSpPr txBox="1"/>
            <p:nvPr/>
          </p:nvSpPr>
          <p:spPr>
            <a:xfrm>
              <a:off x="3982201" y="2653300"/>
              <a:ext cx="101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9900"/>
                  </a:solidFill>
                  <a:latin typeface="Poppins Medium"/>
                  <a:ea typeface="Poppins Medium"/>
                  <a:cs typeface="Poppins Medium"/>
                  <a:sym typeface="Poppins Medium"/>
                </a:rPr>
                <a:t>Environment</a:t>
              </a:r>
              <a:endParaRPr sz="1000">
                <a:solidFill>
                  <a:srgbClr val="FF9900"/>
                </a:solidFill>
                <a:latin typeface="Poppins Medium"/>
                <a:ea typeface="Poppins Medium"/>
                <a:cs typeface="Poppins Medium"/>
                <a:sym typeface="Poppins Medium"/>
              </a:endParaRPr>
            </a:p>
            <a:p>
              <a:pPr indent="0" lvl="0" marL="0" rtl="0" algn="l">
                <a:spcBef>
                  <a:spcPts val="0"/>
                </a:spcBef>
                <a:spcAft>
                  <a:spcPts val="0"/>
                </a:spcAft>
                <a:buNone/>
              </a:pPr>
              <a:r>
                <a:t/>
              </a:r>
              <a:endParaRPr b="1" sz="1000">
                <a:solidFill>
                  <a:srgbClr val="FF9900"/>
                </a:solidFill>
                <a:latin typeface="Roboto"/>
                <a:ea typeface="Roboto"/>
                <a:cs typeface="Roboto"/>
                <a:sym typeface="Roboto"/>
              </a:endParaRPr>
            </a:p>
            <a:p>
              <a:pPr indent="0" lvl="0" marL="0" rtl="0" algn="l">
                <a:spcBef>
                  <a:spcPts val="0"/>
                </a:spcBef>
                <a:spcAft>
                  <a:spcPts val="0"/>
                </a:spcAft>
                <a:buNone/>
              </a:pPr>
              <a:r>
                <a:rPr lang="en" sz="1000">
                  <a:solidFill>
                    <a:srgbClr val="231F20"/>
                  </a:solidFill>
                  <a:latin typeface="Roboto"/>
                  <a:ea typeface="Roboto"/>
                  <a:cs typeface="Roboto"/>
                  <a:sym typeface="Roboto"/>
                </a:rPr>
                <a:t>R Studio</a:t>
              </a:r>
              <a:endParaRPr sz="1000">
                <a:solidFill>
                  <a:srgbClr val="231F20"/>
                </a:solidFill>
                <a:latin typeface="Roboto"/>
                <a:ea typeface="Roboto"/>
                <a:cs typeface="Roboto"/>
                <a:sym typeface="Roboto"/>
              </a:endParaRPr>
            </a:p>
            <a:p>
              <a:pPr indent="0" lvl="0" marL="0" rtl="0" algn="l">
                <a:spcBef>
                  <a:spcPts val="0"/>
                </a:spcBef>
                <a:spcAft>
                  <a:spcPts val="0"/>
                </a:spcAft>
                <a:buNone/>
              </a:pPr>
              <a:r>
                <a:rPr lang="en" sz="1000">
                  <a:solidFill>
                    <a:srgbClr val="231F20"/>
                  </a:solidFill>
                  <a:latin typeface="Roboto"/>
                  <a:ea typeface="Roboto"/>
                  <a:cs typeface="Roboto"/>
                  <a:sym typeface="Roboto"/>
                </a:rPr>
                <a:t>Ubuntu</a:t>
              </a:r>
              <a:endParaRPr sz="1000">
                <a:solidFill>
                  <a:srgbClr val="231F20"/>
                </a:solidFill>
                <a:latin typeface="Roboto"/>
                <a:ea typeface="Roboto"/>
                <a:cs typeface="Roboto"/>
                <a:sym typeface="Roboto"/>
              </a:endParaRPr>
            </a:p>
          </p:txBody>
        </p:sp>
        <p:sp>
          <p:nvSpPr>
            <p:cNvPr id="1044" name="Google Shape;1044;p79"/>
            <p:cNvSpPr txBox="1"/>
            <p:nvPr/>
          </p:nvSpPr>
          <p:spPr>
            <a:xfrm>
              <a:off x="5431715" y="3762638"/>
              <a:ext cx="190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231F20"/>
                  </a:solidFill>
                  <a:latin typeface="Roboto"/>
                  <a:ea typeface="Roboto"/>
                  <a:cs typeface="Roboto"/>
                  <a:sym typeface="Roboto"/>
                </a:rPr>
                <a:t>Gene expression of cancer cell lines</a:t>
              </a:r>
              <a:endParaRPr sz="800">
                <a:solidFill>
                  <a:srgbClr val="231F20"/>
                </a:solidFill>
                <a:latin typeface="Roboto"/>
                <a:ea typeface="Roboto"/>
                <a:cs typeface="Roboto"/>
                <a:sym typeface="Roboto"/>
              </a:endParaRPr>
            </a:p>
          </p:txBody>
        </p:sp>
        <p:pic>
          <p:nvPicPr>
            <p:cNvPr id="1045" name="Google Shape;1045;p79"/>
            <p:cNvPicPr preferRelativeResize="0"/>
            <p:nvPr/>
          </p:nvPicPr>
          <p:blipFill>
            <a:blip r:embed="rId4">
              <a:alphaModFix/>
            </a:blip>
            <a:stretch>
              <a:fillRect/>
            </a:stretch>
          </p:blipFill>
          <p:spPr>
            <a:xfrm>
              <a:off x="7795157" y="2128919"/>
              <a:ext cx="631335" cy="631341"/>
            </a:xfrm>
            <a:prstGeom prst="rect">
              <a:avLst/>
            </a:prstGeom>
            <a:noFill/>
            <a:ln>
              <a:noFill/>
            </a:ln>
          </p:spPr>
        </p:pic>
        <p:pic>
          <p:nvPicPr>
            <p:cNvPr id="1046" name="Google Shape;1046;p79"/>
            <p:cNvPicPr preferRelativeResize="0"/>
            <p:nvPr/>
          </p:nvPicPr>
          <p:blipFill>
            <a:blip r:embed="rId5">
              <a:alphaModFix/>
            </a:blip>
            <a:stretch>
              <a:fillRect/>
            </a:stretch>
          </p:blipFill>
          <p:spPr>
            <a:xfrm>
              <a:off x="5914325" y="737563"/>
              <a:ext cx="632448" cy="631340"/>
            </a:xfrm>
            <a:prstGeom prst="rect">
              <a:avLst/>
            </a:prstGeom>
            <a:noFill/>
            <a:ln>
              <a:noFill/>
            </a:ln>
          </p:spPr>
        </p:pic>
        <p:pic>
          <p:nvPicPr>
            <p:cNvPr id="1047" name="Google Shape;1047;p79"/>
            <p:cNvPicPr preferRelativeResize="0"/>
            <p:nvPr/>
          </p:nvPicPr>
          <p:blipFill>
            <a:blip r:embed="rId6">
              <a:alphaModFix/>
            </a:blip>
            <a:stretch>
              <a:fillRect/>
            </a:stretch>
          </p:blipFill>
          <p:spPr>
            <a:xfrm>
              <a:off x="4081524" y="2254607"/>
              <a:ext cx="453626" cy="379974"/>
            </a:xfrm>
            <a:prstGeom prst="rect">
              <a:avLst/>
            </a:prstGeom>
            <a:noFill/>
            <a:ln>
              <a:noFill/>
            </a:ln>
          </p:spPr>
        </p:pic>
      </p:grpSp>
      <p:sp>
        <p:nvSpPr>
          <p:cNvPr id="1048" name="Google Shape;1048;p7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Capsule for multi-omics biomarker discovery</a:t>
            </a:r>
            <a:endParaRPr sz="2500"/>
          </a:p>
        </p:txBody>
      </p:sp>
      <p:sp>
        <p:nvSpPr>
          <p:cNvPr id="1049" name="Google Shape;1049;p79"/>
          <p:cNvSpPr txBox="1"/>
          <p:nvPr/>
        </p:nvSpPr>
        <p:spPr>
          <a:xfrm>
            <a:off x="1732450" y="51755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200"/>
              </a:spcAft>
              <a:buNone/>
            </a:pPr>
            <a:r>
              <a:rPr lang="en" sz="700" u="sng">
                <a:solidFill>
                  <a:srgbClr val="00A2E0"/>
                </a:solidFill>
                <a:latin typeface="Roboto Light"/>
                <a:ea typeface="Roboto Light"/>
                <a:cs typeface="Roboto Light"/>
                <a:sym typeface="Roboto Light"/>
                <a:hlinkClick r:id="rId7">
                  <a:extLst>
                    <a:ext uri="{A12FA001-AC4F-418D-AE19-62706E023703}">
                      <ahyp:hlinkClr val="tx"/>
                    </a:ext>
                  </a:extLst>
                </a:hlinkClick>
              </a:rPr>
              <a:t>https://codeocean.com/capsule/9218077/tree</a:t>
            </a:r>
            <a:endParaRPr sz="1100"/>
          </a:p>
        </p:txBody>
      </p:sp>
      <p:sp>
        <p:nvSpPr>
          <p:cNvPr id="1050" name="Google Shape;1050;p79"/>
          <p:cNvSpPr/>
          <p:nvPr/>
        </p:nvSpPr>
        <p:spPr>
          <a:xfrm>
            <a:off x="989190" y="3065600"/>
            <a:ext cx="2038200" cy="393600"/>
          </a:xfrm>
          <a:prstGeom prst="roundRect">
            <a:avLst>
              <a:gd fmla="val 50000" name="adj"/>
            </a:avLst>
          </a:prstGeom>
          <a:solidFill>
            <a:srgbClr val="00A2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uFill>
                  <a:noFill/>
                </a:uFill>
                <a:latin typeface="Poppins Medium"/>
                <a:ea typeface="Poppins Medium"/>
                <a:cs typeface="Poppins Medium"/>
                <a:sym typeface="Poppins Medium"/>
                <a:hlinkClick r:id="rId8">
                  <a:extLst>
                    <a:ext uri="{A12FA001-AC4F-418D-AE19-62706E023703}">
                      <ahyp:hlinkClr val="tx"/>
                    </a:ext>
                  </a:extLst>
                </a:hlinkClick>
              </a:rPr>
              <a:t>Explore CCLE Capsule</a:t>
            </a:r>
            <a:endParaRPr sz="1200">
              <a:solidFill>
                <a:schemeClr val="lt1"/>
              </a:solidFill>
              <a:latin typeface="Poppins Medium"/>
              <a:ea typeface="Poppins Medium"/>
              <a:cs typeface="Poppins Medium"/>
              <a:sym typeface="Poppins Medium"/>
            </a:endParaRPr>
          </a:p>
        </p:txBody>
      </p:sp>
      <p:sp>
        <p:nvSpPr>
          <p:cNvPr id="1051" name="Google Shape;1051;p79"/>
          <p:cNvSpPr txBox="1"/>
          <p:nvPr/>
        </p:nvSpPr>
        <p:spPr>
          <a:xfrm>
            <a:off x="1817250" y="4647000"/>
            <a:ext cx="550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00A2E0"/>
                </a:solidFill>
                <a:latin typeface="Roboto Light"/>
                <a:ea typeface="Roboto Light"/>
                <a:cs typeface="Roboto Light"/>
                <a:sym typeface="Roboto Light"/>
                <a:hlinkClick r:id="rId9">
                  <a:extLst>
                    <a:ext uri="{A12FA001-AC4F-418D-AE19-62706E023703}">
                      <ahyp:hlinkClr val="tx"/>
                    </a:ext>
                  </a:extLst>
                </a:hlinkClick>
              </a:rPr>
              <a:t>https://codeocean.com/capsule/0762056/tree/v1</a:t>
            </a:r>
            <a:endParaRPr sz="1800">
              <a:solidFill>
                <a:srgbClr val="00A2E0"/>
              </a:solidFill>
              <a:latin typeface="Roboto Light"/>
              <a:ea typeface="Roboto Light"/>
              <a:cs typeface="Roboto Light"/>
              <a:sym typeface="Roboto Light"/>
            </a:endParaRPr>
          </a:p>
        </p:txBody>
      </p:sp>
      <p:pic>
        <p:nvPicPr>
          <p:cNvPr id="1052" name="Google Shape;1052;p79"/>
          <p:cNvPicPr preferRelativeResize="0"/>
          <p:nvPr/>
        </p:nvPicPr>
        <p:blipFill>
          <a:blip r:embed="rId10">
            <a:alphaModFix/>
          </a:blip>
          <a:stretch>
            <a:fillRect/>
          </a:stretch>
        </p:blipFill>
        <p:spPr>
          <a:xfrm>
            <a:off x="975725" y="1244050"/>
            <a:ext cx="2137149" cy="1650699"/>
          </a:xfrm>
          <a:prstGeom prst="rect">
            <a:avLst/>
          </a:prstGeom>
          <a:noFill/>
          <a:ln>
            <a:noFill/>
          </a:ln>
        </p:spPr>
      </p:pic>
      <p:pic>
        <p:nvPicPr>
          <p:cNvPr id="1053" name="Google Shape;1053;p79"/>
          <p:cNvPicPr preferRelativeResize="0"/>
          <p:nvPr/>
        </p:nvPicPr>
        <p:blipFill>
          <a:blip r:embed="rId11">
            <a:alphaModFix/>
          </a:blip>
          <a:stretch>
            <a:fillRect/>
          </a:stretch>
        </p:blipFill>
        <p:spPr>
          <a:xfrm>
            <a:off x="7859299" y="0"/>
            <a:ext cx="1208500" cy="69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real heroes</a:t>
            </a:r>
            <a:endParaRPr/>
          </a:p>
        </p:txBody>
      </p:sp>
      <p:sp>
        <p:nvSpPr>
          <p:cNvPr id="166" name="Google Shape;166;p26"/>
          <p:cNvSpPr txBox="1"/>
          <p:nvPr/>
        </p:nvSpPr>
        <p:spPr>
          <a:xfrm>
            <a:off x="5272925" y="22887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Sisira Kadambat Nair</a:t>
            </a:r>
            <a:endParaRPr sz="1200"/>
          </a:p>
        </p:txBody>
      </p:sp>
      <p:pic>
        <p:nvPicPr>
          <p:cNvPr id="167" name="Google Shape;167;p26"/>
          <p:cNvPicPr preferRelativeResize="0"/>
          <p:nvPr/>
        </p:nvPicPr>
        <p:blipFill>
          <a:blip r:embed="rId3">
            <a:alphaModFix/>
          </a:blip>
          <a:stretch>
            <a:fillRect/>
          </a:stretch>
        </p:blipFill>
        <p:spPr>
          <a:xfrm>
            <a:off x="7488014" y="803375"/>
            <a:ext cx="1262811" cy="1495300"/>
          </a:xfrm>
          <a:prstGeom prst="rect">
            <a:avLst/>
          </a:prstGeom>
          <a:noFill/>
          <a:ln>
            <a:noFill/>
          </a:ln>
        </p:spPr>
      </p:pic>
      <p:pic>
        <p:nvPicPr>
          <p:cNvPr id="168" name="Google Shape;168;p26"/>
          <p:cNvPicPr preferRelativeResize="0"/>
          <p:nvPr/>
        </p:nvPicPr>
        <p:blipFill>
          <a:blip r:embed="rId4">
            <a:alphaModFix/>
          </a:blip>
          <a:stretch>
            <a:fillRect/>
          </a:stretch>
        </p:blipFill>
        <p:spPr>
          <a:xfrm>
            <a:off x="5688588" y="815396"/>
            <a:ext cx="1179564" cy="1483275"/>
          </a:xfrm>
          <a:prstGeom prst="rect">
            <a:avLst/>
          </a:prstGeom>
          <a:noFill/>
          <a:ln>
            <a:noFill/>
          </a:ln>
        </p:spPr>
      </p:pic>
      <p:sp>
        <p:nvSpPr>
          <p:cNvPr id="169" name="Google Shape;169;p26"/>
          <p:cNvSpPr txBox="1"/>
          <p:nvPr/>
        </p:nvSpPr>
        <p:spPr>
          <a:xfrm>
            <a:off x="7133088" y="22887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Anthony Mammoliti</a:t>
            </a:r>
            <a:endParaRPr sz="1200"/>
          </a:p>
        </p:txBody>
      </p:sp>
      <p:sp>
        <p:nvSpPr>
          <p:cNvPr id="170" name="Google Shape;170;p26"/>
          <p:cNvSpPr txBox="1"/>
          <p:nvPr/>
        </p:nvSpPr>
        <p:spPr>
          <a:xfrm>
            <a:off x="-111850" y="43461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Evgeniya Gorobets</a:t>
            </a:r>
            <a:endParaRPr sz="1200"/>
          </a:p>
        </p:txBody>
      </p:sp>
      <p:pic>
        <p:nvPicPr>
          <p:cNvPr id="171" name="Google Shape;171;p26"/>
          <p:cNvPicPr preferRelativeResize="0"/>
          <p:nvPr/>
        </p:nvPicPr>
        <p:blipFill rotWithShape="1">
          <a:blip r:embed="rId5">
            <a:alphaModFix/>
          </a:blip>
          <a:srcRect b="17425" l="21476" r="21481" t="13341"/>
          <a:stretch/>
        </p:blipFill>
        <p:spPr>
          <a:xfrm>
            <a:off x="3899350" y="815414"/>
            <a:ext cx="1224575" cy="1483261"/>
          </a:xfrm>
          <a:prstGeom prst="rect">
            <a:avLst/>
          </a:prstGeom>
          <a:noFill/>
          <a:ln>
            <a:noFill/>
          </a:ln>
        </p:spPr>
      </p:pic>
      <p:sp>
        <p:nvSpPr>
          <p:cNvPr id="172" name="Google Shape;172;p26"/>
          <p:cNvSpPr txBox="1"/>
          <p:nvPr/>
        </p:nvSpPr>
        <p:spPr>
          <a:xfrm>
            <a:off x="-33375" y="22887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Petr Smirnov</a:t>
            </a:r>
            <a:endParaRPr sz="1200"/>
          </a:p>
        </p:txBody>
      </p:sp>
      <p:sp>
        <p:nvSpPr>
          <p:cNvPr id="173" name="Google Shape;173;p26"/>
          <p:cNvSpPr txBox="1"/>
          <p:nvPr/>
        </p:nvSpPr>
        <p:spPr>
          <a:xfrm>
            <a:off x="3543463" y="22887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Christopher Eeles</a:t>
            </a:r>
            <a:endParaRPr sz="1200"/>
          </a:p>
        </p:txBody>
      </p:sp>
      <p:sp>
        <p:nvSpPr>
          <p:cNvPr id="174" name="Google Shape;174;p26"/>
          <p:cNvSpPr txBox="1"/>
          <p:nvPr/>
        </p:nvSpPr>
        <p:spPr>
          <a:xfrm>
            <a:off x="1716950" y="22887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Gangesh Beri</a:t>
            </a:r>
            <a:endParaRPr sz="1200"/>
          </a:p>
        </p:txBody>
      </p:sp>
      <p:sp>
        <p:nvSpPr>
          <p:cNvPr id="175" name="Google Shape;175;p26"/>
          <p:cNvSpPr txBox="1"/>
          <p:nvPr/>
        </p:nvSpPr>
        <p:spPr>
          <a:xfrm>
            <a:off x="5330338" y="43461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Denis </a:t>
            </a:r>
            <a:r>
              <a:rPr lang="en" sz="1200"/>
              <a:t>Tkachuk</a:t>
            </a:r>
            <a:endParaRPr sz="1200"/>
          </a:p>
        </p:txBody>
      </p:sp>
      <p:pic>
        <p:nvPicPr>
          <p:cNvPr id="176" name="Google Shape;176;p26"/>
          <p:cNvPicPr preferRelativeResize="0"/>
          <p:nvPr/>
        </p:nvPicPr>
        <p:blipFill rotWithShape="1">
          <a:blip r:embed="rId6">
            <a:alphaModFix/>
          </a:blip>
          <a:srcRect b="30841" l="16301" r="12014" t="6803"/>
          <a:stretch/>
        </p:blipFill>
        <p:spPr>
          <a:xfrm>
            <a:off x="3921863" y="2879576"/>
            <a:ext cx="1179549" cy="1493964"/>
          </a:xfrm>
          <a:prstGeom prst="rect">
            <a:avLst/>
          </a:prstGeom>
          <a:noFill/>
          <a:ln>
            <a:noFill/>
          </a:ln>
        </p:spPr>
      </p:pic>
      <p:sp>
        <p:nvSpPr>
          <p:cNvPr id="177" name="Google Shape;177;p26"/>
          <p:cNvSpPr txBox="1"/>
          <p:nvPr/>
        </p:nvSpPr>
        <p:spPr>
          <a:xfrm>
            <a:off x="3543463" y="43461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Minoru Nakano</a:t>
            </a:r>
            <a:endParaRPr sz="1200"/>
          </a:p>
        </p:txBody>
      </p:sp>
      <p:pic>
        <p:nvPicPr>
          <p:cNvPr id="178" name="Google Shape;178;p26"/>
          <p:cNvPicPr preferRelativeResize="0"/>
          <p:nvPr/>
        </p:nvPicPr>
        <p:blipFill rotWithShape="1">
          <a:blip r:embed="rId7">
            <a:alphaModFix/>
          </a:blip>
          <a:srcRect b="27715" l="28469" r="51051" t="39611"/>
          <a:stretch/>
        </p:blipFill>
        <p:spPr>
          <a:xfrm>
            <a:off x="2066449" y="833320"/>
            <a:ext cx="1224576" cy="1465356"/>
          </a:xfrm>
          <a:prstGeom prst="rect">
            <a:avLst/>
          </a:prstGeom>
          <a:noFill/>
          <a:ln>
            <a:noFill/>
          </a:ln>
        </p:spPr>
      </p:pic>
      <p:pic>
        <p:nvPicPr>
          <p:cNvPr id="179" name="Google Shape;179;p26"/>
          <p:cNvPicPr preferRelativeResize="0"/>
          <p:nvPr/>
        </p:nvPicPr>
        <p:blipFill rotWithShape="1">
          <a:blip r:embed="rId8">
            <a:alphaModFix/>
          </a:blip>
          <a:srcRect b="6576" l="13014" r="13287" t="0"/>
          <a:stretch/>
        </p:blipFill>
        <p:spPr>
          <a:xfrm>
            <a:off x="5688600" y="2878253"/>
            <a:ext cx="1179550" cy="1495287"/>
          </a:xfrm>
          <a:prstGeom prst="rect">
            <a:avLst/>
          </a:prstGeom>
          <a:noFill/>
          <a:ln>
            <a:noFill/>
          </a:ln>
        </p:spPr>
      </p:pic>
      <p:pic>
        <p:nvPicPr>
          <p:cNvPr id="180" name="Google Shape;180;p26"/>
          <p:cNvPicPr preferRelativeResize="0"/>
          <p:nvPr/>
        </p:nvPicPr>
        <p:blipFill>
          <a:blip r:embed="rId9">
            <a:alphaModFix/>
          </a:blip>
          <a:stretch>
            <a:fillRect/>
          </a:stretch>
        </p:blipFill>
        <p:spPr>
          <a:xfrm>
            <a:off x="355900" y="813598"/>
            <a:ext cx="1179525" cy="1485072"/>
          </a:xfrm>
          <a:prstGeom prst="rect">
            <a:avLst/>
          </a:prstGeom>
          <a:noFill/>
          <a:ln>
            <a:noFill/>
          </a:ln>
        </p:spPr>
      </p:pic>
      <p:pic>
        <p:nvPicPr>
          <p:cNvPr id="181" name="Google Shape;181;p26"/>
          <p:cNvPicPr preferRelativeResize="0"/>
          <p:nvPr/>
        </p:nvPicPr>
        <p:blipFill>
          <a:blip r:embed="rId10">
            <a:alphaModFix/>
          </a:blip>
          <a:stretch>
            <a:fillRect/>
          </a:stretch>
        </p:blipFill>
        <p:spPr>
          <a:xfrm>
            <a:off x="355888" y="2899134"/>
            <a:ext cx="1179525" cy="1474406"/>
          </a:xfrm>
          <a:prstGeom prst="rect">
            <a:avLst/>
          </a:prstGeom>
          <a:noFill/>
          <a:ln>
            <a:noFill/>
          </a:ln>
        </p:spPr>
      </p:pic>
      <p:pic>
        <p:nvPicPr>
          <p:cNvPr id="182" name="Google Shape;182;p26"/>
          <p:cNvPicPr preferRelativeResize="0"/>
          <p:nvPr/>
        </p:nvPicPr>
        <p:blipFill rotWithShape="1">
          <a:blip r:embed="rId11">
            <a:alphaModFix/>
          </a:blip>
          <a:srcRect b="22669" l="22461" r="23098" t="23317"/>
          <a:stretch/>
        </p:blipFill>
        <p:spPr>
          <a:xfrm>
            <a:off x="2088975" y="2833400"/>
            <a:ext cx="1179525" cy="1540140"/>
          </a:xfrm>
          <a:prstGeom prst="rect">
            <a:avLst/>
          </a:prstGeom>
          <a:noFill/>
          <a:ln>
            <a:noFill/>
          </a:ln>
        </p:spPr>
      </p:pic>
      <p:sp>
        <p:nvSpPr>
          <p:cNvPr id="183" name="Google Shape;183;p26"/>
          <p:cNvSpPr txBox="1"/>
          <p:nvPr/>
        </p:nvSpPr>
        <p:spPr>
          <a:xfrm>
            <a:off x="1673275" y="43461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Nikta Feizi</a:t>
            </a:r>
            <a:endParaRPr sz="1200"/>
          </a:p>
        </p:txBody>
      </p:sp>
      <p:pic>
        <p:nvPicPr>
          <p:cNvPr id="184" name="Google Shape;184;p26"/>
          <p:cNvPicPr preferRelativeResize="0"/>
          <p:nvPr/>
        </p:nvPicPr>
        <p:blipFill>
          <a:blip r:embed="rId12">
            <a:alphaModFix/>
          </a:blip>
          <a:stretch>
            <a:fillRect/>
          </a:stretch>
        </p:blipFill>
        <p:spPr>
          <a:xfrm>
            <a:off x="7561751" y="2908190"/>
            <a:ext cx="1115354" cy="1465350"/>
          </a:xfrm>
          <a:prstGeom prst="rect">
            <a:avLst/>
          </a:prstGeom>
          <a:noFill/>
          <a:ln>
            <a:noFill/>
          </a:ln>
        </p:spPr>
      </p:pic>
      <p:sp>
        <p:nvSpPr>
          <p:cNvPr id="185" name="Google Shape;185;p26"/>
          <p:cNvSpPr txBox="1"/>
          <p:nvPr/>
        </p:nvSpPr>
        <p:spPr>
          <a:xfrm>
            <a:off x="7133088" y="4346188"/>
            <a:ext cx="20109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Zhaleh Safikhani</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0"/>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Take-home messages</a:t>
            </a:r>
            <a:endParaRPr/>
          </a:p>
        </p:txBody>
      </p:sp>
      <p:sp>
        <p:nvSpPr>
          <p:cNvPr id="1059" name="Google Shape;1059;p80"/>
          <p:cNvSpPr txBox="1"/>
          <p:nvPr>
            <p:ph idx="1" type="body"/>
          </p:nvPr>
        </p:nvSpPr>
        <p:spPr>
          <a:xfrm>
            <a:off x="439950" y="735075"/>
            <a:ext cx="8594400" cy="11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CC0000"/>
                </a:solidFill>
              </a:rPr>
              <a:t>Multi-omics and machine learning</a:t>
            </a:r>
            <a:r>
              <a:rPr lang="en"/>
              <a:t> hold the potential to move precision oncology forward</a:t>
            </a:r>
            <a:endParaRPr/>
          </a:p>
          <a:p>
            <a:pPr indent="-330200" lvl="1" marL="914400" rtl="0" algn="l">
              <a:spcBef>
                <a:spcPts val="0"/>
              </a:spcBef>
              <a:spcAft>
                <a:spcPts val="0"/>
              </a:spcAft>
              <a:buSzPts val="1600"/>
              <a:buChar char="○"/>
            </a:pPr>
            <a:r>
              <a:rPr lang="en"/>
              <a:t>More predictors of drug response are needed to guide treatment decision</a:t>
            </a:r>
            <a:endParaRPr/>
          </a:p>
        </p:txBody>
      </p:sp>
      <p:sp>
        <p:nvSpPr>
          <p:cNvPr id="1060" name="Google Shape;1060;p80"/>
          <p:cNvSpPr txBox="1"/>
          <p:nvPr/>
        </p:nvSpPr>
        <p:spPr>
          <a:xfrm>
            <a:off x="439201" y="1758600"/>
            <a:ext cx="8392800" cy="1599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SzPts val="1800"/>
              <a:buChar char="●"/>
            </a:pPr>
            <a:r>
              <a:rPr b="1" lang="en" sz="1800">
                <a:solidFill>
                  <a:srgbClr val="CC0000"/>
                </a:solidFill>
              </a:rPr>
              <a:t>Large, standardized and well-annotated datasets</a:t>
            </a:r>
            <a:r>
              <a:rPr lang="en" sz="1800"/>
              <a:t> are necessary</a:t>
            </a:r>
            <a:endParaRPr sz="1800"/>
          </a:p>
          <a:p>
            <a:pPr indent="-330200" lvl="1" marL="914400" rtl="0" algn="l">
              <a:lnSpc>
                <a:spcPct val="115000"/>
              </a:lnSpc>
              <a:spcBef>
                <a:spcPts val="0"/>
              </a:spcBef>
              <a:spcAft>
                <a:spcPts val="0"/>
              </a:spcAft>
              <a:buSzPts val="1600"/>
              <a:buChar char="○"/>
            </a:pPr>
            <a:r>
              <a:rPr lang="en" sz="1600"/>
              <a:t>ORCESTRA facilitate the processing, versioning and dissemination of multimodal / multi-omics datasets</a:t>
            </a:r>
            <a:endParaRPr sz="1600"/>
          </a:p>
          <a:p>
            <a:pPr indent="-330200" lvl="1" marL="914400" rtl="0" algn="l">
              <a:lnSpc>
                <a:spcPct val="115000"/>
              </a:lnSpc>
              <a:spcBef>
                <a:spcPts val="0"/>
              </a:spcBef>
              <a:spcAft>
                <a:spcPts val="0"/>
              </a:spcAft>
              <a:buSzPts val="1600"/>
              <a:buChar char="○"/>
            </a:pPr>
            <a:r>
              <a:rPr lang="en" sz="1600"/>
              <a:t>More data from clinical trials will be required to develop and test predictors to translate them into clinical settings</a:t>
            </a:r>
            <a:endParaRPr sz="1600"/>
          </a:p>
        </p:txBody>
      </p:sp>
      <p:sp>
        <p:nvSpPr>
          <p:cNvPr id="1061" name="Google Shape;1061;p80"/>
          <p:cNvSpPr txBox="1"/>
          <p:nvPr/>
        </p:nvSpPr>
        <p:spPr>
          <a:xfrm>
            <a:off x="439200" y="3328793"/>
            <a:ext cx="8594400" cy="749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solidFill>
                  <a:srgbClr val="CC0000"/>
                </a:solidFill>
              </a:rPr>
              <a:t>Multi</a:t>
            </a:r>
            <a:r>
              <a:rPr lang="en" sz="1800"/>
              <a:t>-omics predictors do not always outperform </a:t>
            </a:r>
            <a:r>
              <a:rPr b="1" lang="en" sz="1800">
                <a:solidFill>
                  <a:srgbClr val="CC0000"/>
                </a:solidFill>
              </a:rPr>
              <a:t>single</a:t>
            </a:r>
            <a:r>
              <a:rPr lang="en" sz="1800"/>
              <a:t>-omics predictors</a:t>
            </a:r>
            <a:endParaRPr sz="1800"/>
          </a:p>
          <a:p>
            <a:pPr indent="-330200" lvl="1" marL="914400" rtl="0" algn="l">
              <a:lnSpc>
                <a:spcPct val="115000"/>
              </a:lnSpc>
              <a:spcBef>
                <a:spcPts val="0"/>
              </a:spcBef>
              <a:spcAft>
                <a:spcPts val="0"/>
              </a:spcAft>
              <a:buSzPts val="1600"/>
              <a:buChar char="○"/>
            </a:pPr>
            <a:r>
              <a:rPr lang="en" sz="1600"/>
              <a:t>But the choice of -omics layer strongly depends on the drugs’ mechanism of action</a:t>
            </a:r>
            <a:endParaRPr sz="1600"/>
          </a:p>
        </p:txBody>
      </p:sp>
      <p:sp>
        <p:nvSpPr>
          <p:cNvPr id="1062" name="Google Shape;1062;p80"/>
          <p:cNvSpPr txBox="1"/>
          <p:nvPr/>
        </p:nvSpPr>
        <p:spPr>
          <a:xfrm>
            <a:off x="439200" y="4038600"/>
            <a:ext cx="8594400" cy="1032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a:t>
            </a:r>
            <a:r>
              <a:rPr b="1" lang="en" sz="1800">
                <a:solidFill>
                  <a:srgbClr val="CC0000"/>
                </a:solidFill>
              </a:rPr>
              <a:t>Convergence</a:t>
            </a:r>
            <a:r>
              <a:rPr lang="en" sz="1800"/>
              <a:t> of signal” helps achieve higher predictive value</a:t>
            </a:r>
            <a:endParaRPr sz="1800"/>
          </a:p>
          <a:p>
            <a:pPr indent="-330200" lvl="1" marL="914400" rtl="0" algn="l">
              <a:lnSpc>
                <a:spcPct val="115000"/>
              </a:lnSpc>
              <a:spcBef>
                <a:spcPts val="0"/>
              </a:spcBef>
              <a:spcAft>
                <a:spcPts val="0"/>
              </a:spcAft>
              <a:buSzPts val="1600"/>
              <a:buChar char="○"/>
            </a:pPr>
            <a:r>
              <a:rPr lang="en" sz="1600"/>
              <a:t>Predictive value and correlation across multiple -omics layers</a:t>
            </a:r>
            <a:endParaRPr sz="1600"/>
          </a:p>
          <a:p>
            <a:pPr indent="-330200" lvl="1" marL="914400" rtl="0" algn="l">
              <a:lnSpc>
                <a:spcPct val="115000"/>
              </a:lnSpc>
              <a:spcBef>
                <a:spcPts val="0"/>
              </a:spcBef>
              <a:spcAft>
                <a:spcPts val="0"/>
              </a:spcAft>
              <a:buSzPts val="1600"/>
              <a:buChar char="○"/>
            </a:pPr>
            <a:r>
              <a:rPr lang="en" sz="1600"/>
              <a:t>Similarity between tumors and preclinical cancer models</a:t>
            </a:r>
            <a:endParaRPr/>
          </a:p>
        </p:txBody>
      </p:sp>
      <p:sp>
        <p:nvSpPr>
          <p:cNvPr id="1063" name="Google Shape;1063;p80"/>
          <p:cNvSpPr/>
          <p:nvPr/>
        </p:nvSpPr>
        <p:spPr>
          <a:xfrm>
            <a:off x="534150" y="756225"/>
            <a:ext cx="8558400" cy="1002300"/>
          </a:xfrm>
          <a:prstGeom prst="rect">
            <a:avLst/>
          </a:prstGeom>
          <a:solidFill>
            <a:srgbClr val="FFFFFF">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0"/>
          <p:cNvSpPr/>
          <p:nvPr/>
        </p:nvSpPr>
        <p:spPr>
          <a:xfrm>
            <a:off x="534150" y="1870275"/>
            <a:ext cx="8558400" cy="1430700"/>
          </a:xfrm>
          <a:prstGeom prst="rect">
            <a:avLst/>
          </a:prstGeom>
          <a:solidFill>
            <a:srgbClr val="FFFFFF">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0"/>
          <p:cNvSpPr/>
          <p:nvPr/>
        </p:nvSpPr>
        <p:spPr>
          <a:xfrm>
            <a:off x="475950" y="3328800"/>
            <a:ext cx="8558400" cy="709800"/>
          </a:xfrm>
          <a:prstGeom prst="rect">
            <a:avLst/>
          </a:prstGeom>
          <a:solidFill>
            <a:srgbClr val="FFFFFF">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1"/>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Resources for </a:t>
            </a:r>
            <a:r>
              <a:rPr lang="en">
                <a:solidFill>
                  <a:srgbClr val="000000"/>
                </a:solidFill>
              </a:rPr>
              <a:t>multi-omics in biomarker discovery</a:t>
            </a:r>
            <a:endParaRPr>
              <a:solidFill>
                <a:srgbClr val="000000"/>
              </a:solidFill>
            </a:endParaRPr>
          </a:p>
        </p:txBody>
      </p:sp>
      <p:sp>
        <p:nvSpPr>
          <p:cNvPr id="1071" name="Google Shape;1071;p81"/>
          <p:cNvSpPr txBox="1"/>
          <p:nvPr>
            <p:ph idx="1" type="body"/>
          </p:nvPr>
        </p:nvSpPr>
        <p:spPr>
          <a:xfrm>
            <a:off x="311700" y="734125"/>
            <a:ext cx="8709300" cy="4083300"/>
          </a:xfrm>
          <a:prstGeom prst="rect">
            <a:avLst/>
          </a:prstGeom>
        </p:spPr>
        <p:txBody>
          <a:bodyPr anchorCtr="0" anchor="t" bIns="91425" lIns="91425" spcFirstLastPara="1" rIns="91425" wrap="square" tIns="91425">
            <a:noAutofit/>
          </a:bodyPr>
          <a:lstStyle/>
          <a:p>
            <a:pPr indent="-323850" lvl="0" marL="457200" rtl="0" algn="l">
              <a:spcBef>
                <a:spcPts val="1000"/>
              </a:spcBef>
              <a:spcAft>
                <a:spcPts val="0"/>
              </a:spcAft>
              <a:buSzPts val="1500"/>
              <a:buChar char="●"/>
            </a:pPr>
            <a:r>
              <a:rPr lang="en" sz="1500"/>
              <a:t>DepMap: </a:t>
            </a:r>
            <a:r>
              <a:rPr lang="en" sz="1500" u="sng">
                <a:solidFill>
                  <a:srgbClr val="00A2E0"/>
                </a:solidFill>
                <a:hlinkClick r:id="rId3">
                  <a:extLst>
                    <a:ext uri="{A12FA001-AC4F-418D-AE19-62706E023703}">
                      <ahyp:hlinkClr val="tx"/>
                    </a:ext>
                  </a:extLst>
                </a:hlinkClick>
              </a:rPr>
              <a:t>depmap.org/portal/interactive/</a:t>
            </a:r>
            <a:endParaRPr sz="1500">
              <a:solidFill>
                <a:srgbClr val="00A2E0"/>
              </a:solidFill>
            </a:endParaRPr>
          </a:p>
          <a:p>
            <a:pPr indent="-323850" lvl="0" marL="457200" rtl="0" algn="l">
              <a:spcBef>
                <a:spcPts val="1000"/>
              </a:spcBef>
              <a:spcAft>
                <a:spcPts val="0"/>
              </a:spcAft>
              <a:buSzPts val="1500"/>
              <a:buChar char="●"/>
            </a:pPr>
            <a:r>
              <a:rPr lang="en" sz="1500"/>
              <a:t>CancerRxGene: </a:t>
            </a:r>
            <a:r>
              <a:rPr lang="en" sz="1500" u="sng">
                <a:solidFill>
                  <a:srgbClr val="00A2E0"/>
                </a:solidFill>
                <a:hlinkClick r:id="rId4">
                  <a:extLst>
                    <a:ext uri="{A12FA001-AC4F-418D-AE19-62706E023703}">
                      <ahyp:hlinkClr val="tx"/>
                    </a:ext>
                  </a:extLst>
                </a:hlinkClick>
              </a:rPr>
              <a:t>cancerrxgene.org/</a:t>
            </a:r>
            <a:endParaRPr sz="1500"/>
          </a:p>
          <a:p>
            <a:pPr indent="-323850" lvl="0" marL="457200" rtl="0" algn="l">
              <a:spcBef>
                <a:spcPts val="1000"/>
              </a:spcBef>
              <a:spcAft>
                <a:spcPts val="0"/>
              </a:spcAft>
              <a:buSzPts val="1500"/>
              <a:buChar char="●"/>
            </a:pPr>
            <a:r>
              <a:rPr lang="en" sz="1500"/>
              <a:t>DrugCombDB: </a:t>
            </a:r>
            <a:r>
              <a:rPr lang="en" sz="1500" u="sng">
                <a:solidFill>
                  <a:srgbClr val="00A2E0"/>
                </a:solidFill>
                <a:hlinkClick r:id="rId5">
                  <a:extLst>
                    <a:ext uri="{A12FA001-AC4F-418D-AE19-62706E023703}">
                      <ahyp:hlinkClr val="tx"/>
                    </a:ext>
                  </a:extLst>
                </a:hlinkClick>
              </a:rPr>
              <a:t>drugcombdb.denglab.org/</a:t>
            </a:r>
            <a:endParaRPr sz="1500"/>
          </a:p>
          <a:p>
            <a:pPr indent="-323850" lvl="0" marL="457200" rtl="0" algn="l">
              <a:spcBef>
                <a:spcPts val="1000"/>
              </a:spcBef>
              <a:spcAft>
                <a:spcPts val="0"/>
              </a:spcAft>
              <a:buSzPts val="1500"/>
              <a:buChar char="●"/>
            </a:pPr>
            <a:r>
              <a:rPr lang="en" sz="1500"/>
              <a:t>DrugComb: </a:t>
            </a:r>
            <a:r>
              <a:rPr lang="en" sz="1500" u="sng">
                <a:solidFill>
                  <a:srgbClr val="00A2E0"/>
                </a:solidFill>
                <a:hlinkClick r:id="rId6">
                  <a:extLst>
                    <a:ext uri="{A12FA001-AC4F-418D-AE19-62706E023703}">
                      <ahyp:hlinkClr val="tx"/>
                    </a:ext>
                  </a:extLst>
                </a:hlinkClick>
              </a:rPr>
              <a:t>drugcomb.fimm.fi/</a:t>
            </a:r>
            <a:endParaRPr sz="1500"/>
          </a:p>
          <a:p>
            <a:pPr indent="-323850" lvl="0" marL="457200" rtl="0" algn="l">
              <a:spcBef>
                <a:spcPts val="1000"/>
              </a:spcBef>
              <a:spcAft>
                <a:spcPts val="0"/>
              </a:spcAft>
              <a:buSzPts val="1500"/>
              <a:buChar char="●"/>
            </a:pPr>
            <a:r>
              <a:rPr lang="en" sz="1500"/>
              <a:t>SynergyFinder: </a:t>
            </a:r>
            <a:r>
              <a:rPr lang="en" sz="1500" u="sng">
                <a:solidFill>
                  <a:srgbClr val="00A2E0"/>
                </a:solidFill>
                <a:hlinkClick r:id="rId7">
                  <a:extLst>
                    <a:ext uri="{A12FA001-AC4F-418D-AE19-62706E023703}">
                      <ahyp:hlinkClr val="tx"/>
                    </a:ext>
                  </a:extLst>
                </a:hlinkClick>
              </a:rPr>
              <a:t>synergyfinder.fimm.fi/</a:t>
            </a:r>
            <a:r>
              <a:rPr lang="en" sz="1500"/>
              <a:t> / </a:t>
            </a:r>
            <a:r>
              <a:rPr lang="en" sz="1500" u="sng">
                <a:solidFill>
                  <a:srgbClr val="00A2E0"/>
                </a:solidFill>
                <a:hlinkClick r:id="rId8">
                  <a:extLst>
                    <a:ext uri="{A12FA001-AC4F-418D-AE19-62706E023703}">
                      <ahyp:hlinkClr val="tx"/>
                    </a:ext>
                  </a:extLst>
                </a:hlinkClick>
              </a:rPr>
              <a:t>bioconductor.org/packages/synergyfinder/</a:t>
            </a:r>
            <a:endParaRPr sz="1500">
              <a:solidFill>
                <a:srgbClr val="00A2E0"/>
              </a:solidFill>
            </a:endParaRPr>
          </a:p>
          <a:p>
            <a:pPr indent="-323850" lvl="0" marL="457200" rtl="0" algn="l">
              <a:spcBef>
                <a:spcPts val="1000"/>
              </a:spcBef>
              <a:spcAft>
                <a:spcPts val="0"/>
              </a:spcAft>
              <a:buSzPts val="1500"/>
              <a:buChar char="●"/>
            </a:pPr>
            <a:r>
              <a:rPr lang="en" sz="1500">
                <a:solidFill>
                  <a:srgbClr val="000000"/>
                </a:solidFill>
              </a:rPr>
              <a:t>PDXFinder: </a:t>
            </a:r>
            <a:r>
              <a:rPr lang="en" sz="1500" u="sng">
                <a:solidFill>
                  <a:srgbClr val="00A2E0"/>
                </a:solidFill>
                <a:hlinkClick r:id="rId9">
                  <a:extLst>
                    <a:ext uri="{A12FA001-AC4F-418D-AE19-62706E023703}">
                      <ahyp:hlinkClr val="tx"/>
                    </a:ext>
                  </a:extLst>
                </a:hlinkClick>
              </a:rPr>
              <a:t>https://www.pdxfinder.org/</a:t>
            </a:r>
            <a:endParaRPr sz="1500">
              <a:solidFill>
                <a:srgbClr val="00A2E0"/>
              </a:solidFill>
            </a:endParaRPr>
          </a:p>
          <a:p>
            <a:pPr indent="-323850" lvl="0" marL="457200" rtl="0" algn="l">
              <a:spcBef>
                <a:spcPts val="1000"/>
              </a:spcBef>
              <a:spcAft>
                <a:spcPts val="0"/>
              </a:spcAft>
              <a:buSzPts val="1500"/>
              <a:buChar char="●"/>
            </a:pPr>
            <a:r>
              <a:rPr lang="en" sz="1500"/>
              <a:t>CancerDrugeXplorer</a:t>
            </a:r>
            <a:r>
              <a:rPr lang="en" sz="1500">
                <a:solidFill>
                  <a:srgbClr val="000000"/>
                </a:solidFill>
              </a:rPr>
              <a:t>: </a:t>
            </a:r>
            <a:r>
              <a:rPr lang="en" sz="1500" u="sng">
                <a:solidFill>
                  <a:srgbClr val="00A2E0"/>
                </a:solidFill>
                <a:hlinkClick r:id="rId10">
                  <a:extLst>
                    <a:ext uri="{A12FA001-AC4F-418D-AE19-62706E023703}">
                      <ahyp:hlinkClr val="tx"/>
                    </a:ext>
                  </a:extLst>
                </a:hlinkClick>
              </a:rPr>
              <a:t>http://cancerdrugexplorer.org/</a:t>
            </a:r>
            <a:endParaRPr sz="1500">
              <a:solidFill>
                <a:srgbClr val="00A2E0"/>
              </a:solidFill>
            </a:endParaRPr>
          </a:p>
          <a:p>
            <a:pPr indent="-323850" lvl="0" marL="457200" rtl="0" algn="l">
              <a:spcBef>
                <a:spcPts val="1000"/>
              </a:spcBef>
              <a:spcAft>
                <a:spcPts val="0"/>
              </a:spcAft>
              <a:buSzPts val="1500"/>
              <a:buChar char="●"/>
            </a:pPr>
            <a:r>
              <a:rPr lang="en" sz="1500">
                <a:solidFill>
                  <a:srgbClr val="000000"/>
                </a:solidFill>
              </a:rPr>
              <a:t>CellMinerCDB: </a:t>
            </a:r>
            <a:r>
              <a:rPr lang="en" sz="1500" u="sng">
                <a:solidFill>
                  <a:srgbClr val="00A2E0"/>
                </a:solidFill>
                <a:hlinkClick r:id="rId11">
                  <a:extLst>
                    <a:ext uri="{A12FA001-AC4F-418D-AE19-62706E023703}">
                      <ahyp:hlinkClr val="tx"/>
                    </a:ext>
                  </a:extLst>
                </a:hlinkClick>
              </a:rPr>
              <a:t>https://discover.nci.nih.gov/cellminercdb/</a:t>
            </a:r>
            <a:endParaRPr sz="1500">
              <a:solidFill>
                <a:srgbClr val="00A2E0"/>
              </a:solidFill>
            </a:endParaRPr>
          </a:p>
          <a:p>
            <a:pPr indent="-323850" lvl="0" marL="457200" rtl="0" algn="l">
              <a:spcBef>
                <a:spcPts val="1000"/>
              </a:spcBef>
              <a:spcAft>
                <a:spcPts val="0"/>
              </a:spcAft>
              <a:buSzPts val="1500"/>
              <a:buChar char="●"/>
            </a:pPr>
            <a:r>
              <a:rPr lang="en" sz="1500">
                <a:solidFill>
                  <a:srgbClr val="000000"/>
                </a:solidFill>
              </a:rPr>
              <a:t>GDSCTools: </a:t>
            </a:r>
            <a:r>
              <a:rPr lang="en" sz="1500" u="sng">
                <a:solidFill>
                  <a:srgbClr val="00A2E0"/>
                </a:solidFill>
                <a:hlinkClick r:id="rId12">
                  <a:extLst>
                    <a:ext uri="{A12FA001-AC4F-418D-AE19-62706E023703}">
                      <ahyp:hlinkClr val="tx"/>
                    </a:ext>
                  </a:extLst>
                </a:hlinkClick>
              </a:rPr>
              <a:t>https://gdsctools.readthedocs.io/en/master/</a:t>
            </a:r>
            <a:endParaRPr sz="1500">
              <a:solidFill>
                <a:srgbClr val="00A2E0"/>
              </a:solidFill>
            </a:endParaRPr>
          </a:p>
          <a:p>
            <a:pPr indent="-323850" lvl="0" marL="457200" rtl="0" algn="l">
              <a:spcBef>
                <a:spcPts val="1000"/>
              </a:spcBef>
              <a:spcAft>
                <a:spcPts val="0"/>
              </a:spcAft>
              <a:buSzPts val="1500"/>
              <a:buChar char="●"/>
            </a:pPr>
            <a:r>
              <a:rPr lang="en" sz="1500">
                <a:solidFill>
                  <a:srgbClr val="000000"/>
                </a:solidFill>
              </a:rPr>
              <a:t>CancerDP: </a:t>
            </a:r>
            <a:r>
              <a:rPr lang="en" sz="1500" u="sng">
                <a:solidFill>
                  <a:srgbClr val="00A2E0"/>
                </a:solidFill>
                <a:hlinkClick r:id="rId13">
                  <a:extLst>
                    <a:ext uri="{A12FA001-AC4F-418D-AE19-62706E023703}">
                      <ahyp:hlinkClr val="tx"/>
                    </a:ext>
                  </a:extLst>
                </a:hlinkClick>
              </a:rPr>
              <a:t>https://crdd.osdd.net/raghava/cancerdp/</a:t>
            </a:r>
            <a:endParaRPr sz="1500">
              <a:solidFill>
                <a:srgbClr val="2EAFDB"/>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2"/>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Resources for </a:t>
            </a:r>
            <a:r>
              <a:rPr lang="en">
                <a:solidFill>
                  <a:srgbClr val="000000"/>
                </a:solidFill>
              </a:rPr>
              <a:t>multi-omics in biomarker discovery</a:t>
            </a:r>
            <a:endParaRPr>
              <a:solidFill>
                <a:srgbClr val="000000"/>
              </a:solidFill>
            </a:endParaRPr>
          </a:p>
        </p:txBody>
      </p:sp>
      <p:sp>
        <p:nvSpPr>
          <p:cNvPr id="1077" name="Google Shape;1077;p82"/>
          <p:cNvSpPr txBox="1"/>
          <p:nvPr>
            <p:ph idx="1" type="body"/>
          </p:nvPr>
        </p:nvSpPr>
        <p:spPr>
          <a:xfrm>
            <a:off x="311700" y="779025"/>
            <a:ext cx="8709300" cy="3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Pharmacogenomics</a:t>
            </a:r>
            <a:endParaRPr i="1" sz="1500"/>
          </a:p>
          <a:p>
            <a:pPr indent="-323850" lvl="0" marL="457200" rtl="0" algn="l">
              <a:spcBef>
                <a:spcPts val="0"/>
              </a:spcBef>
              <a:spcAft>
                <a:spcPts val="0"/>
              </a:spcAft>
              <a:buSzPts val="1500"/>
              <a:buChar char="●"/>
            </a:pPr>
            <a:r>
              <a:rPr lang="en" sz="1500"/>
              <a:t>PharmacoGx: </a:t>
            </a:r>
            <a:r>
              <a:rPr lang="en" sz="1500" u="sng">
                <a:solidFill>
                  <a:srgbClr val="00A2E0"/>
                </a:solidFill>
                <a:hlinkClick r:id="rId3">
                  <a:extLst>
                    <a:ext uri="{A12FA001-AC4F-418D-AE19-62706E023703}">
                      <ahyp:hlinkClr val="tx"/>
                    </a:ext>
                  </a:extLst>
                </a:hlinkClick>
              </a:rPr>
              <a:t>bioconductor.org/packages/PharmacoGx/</a:t>
            </a:r>
            <a:endParaRPr sz="1500"/>
          </a:p>
          <a:p>
            <a:pPr indent="-323850" lvl="0" marL="457200" rtl="0" algn="l">
              <a:spcBef>
                <a:spcPts val="0"/>
              </a:spcBef>
              <a:spcAft>
                <a:spcPts val="0"/>
              </a:spcAft>
              <a:buSzPts val="1500"/>
              <a:buChar char="●"/>
            </a:pPr>
            <a:r>
              <a:rPr lang="en" sz="1500"/>
              <a:t>ORCESTRA: </a:t>
            </a:r>
            <a:r>
              <a:rPr lang="en" sz="1500" u="sng">
                <a:solidFill>
                  <a:srgbClr val="00A2E0"/>
                </a:solidFill>
                <a:hlinkClick r:id="rId4">
                  <a:extLst>
                    <a:ext uri="{A12FA001-AC4F-418D-AE19-62706E023703}">
                      <ahyp:hlinkClr val="tx"/>
                    </a:ext>
                  </a:extLst>
                </a:hlinkClick>
              </a:rPr>
              <a:t>orcestra.ca/pset</a:t>
            </a:r>
            <a:endParaRPr sz="1500"/>
          </a:p>
          <a:p>
            <a:pPr indent="-323850" lvl="0" marL="457200" rtl="0" algn="l">
              <a:spcBef>
                <a:spcPts val="0"/>
              </a:spcBef>
              <a:spcAft>
                <a:spcPts val="0"/>
              </a:spcAft>
              <a:buSzPts val="1500"/>
              <a:buChar char="●"/>
            </a:pPr>
            <a:r>
              <a:rPr lang="en" sz="1500"/>
              <a:t>PharmacoDB: </a:t>
            </a:r>
            <a:r>
              <a:rPr lang="en" sz="1500" u="sng">
                <a:solidFill>
                  <a:srgbClr val="00A2E0"/>
                </a:solidFill>
                <a:hlinkClick r:id="rId5">
                  <a:extLst>
                    <a:ext uri="{A12FA001-AC4F-418D-AE19-62706E023703}">
                      <ahyp:hlinkClr val="tx"/>
                    </a:ext>
                  </a:extLst>
                </a:hlinkClick>
              </a:rPr>
              <a:t>pharmacodb.ca/</a:t>
            </a:r>
            <a:endParaRPr sz="1500"/>
          </a:p>
          <a:p>
            <a:pPr indent="-323850" lvl="0" marL="457200" rtl="0" algn="l">
              <a:spcBef>
                <a:spcPts val="0"/>
              </a:spcBef>
              <a:spcAft>
                <a:spcPts val="0"/>
              </a:spcAft>
              <a:buSzPts val="1500"/>
              <a:buChar char="●"/>
            </a:pPr>
            <a:r>
              <a:rPr lang="en" sz="1500"/>
              <a:t>SYNERGxDB: </a:t>
            </a:r>
            <a:r>
              <a:rPr lang="en" sz="1500" u="sng">
                <a:solidFill>
                  <a:srgbClr val="00A2E0"/>
                </a:solidFill>
                <a:hlinkClick r:id="rId6">
                  <a:extLst>
                    <a:ext uri="{A12FA001-AC4F-418D-AE19-62706E023703}">
                      <ahyp:hlinkClr val="tx"/>
                    </a:ext>
                  </a:extLst>
                </a:hlinkClick>
              </a:rPr>
              <a:t>synergxdb.ca/</a:t>
            </a:r>
            <a:endParaRPr sz="1500"/>
          </a:p>
          <a:p>
            <a:pPr indent="-323850" lvl="0" marL="457200" rtl="0" algn="l">
              <a:spcBef>
                <a:spcPts val="0"/>
              </a:spcBef>
              <a:spcAft>
                <a:spcPts val="0"/>
              </a:spcAft>
              <a:buSzPts val="1500"/>
              <a:buChar char="●"/>
            </a:pPr>
            <a:r>
              <a:rPr lang="en" sz="1500"/>
              <a:t>XevaDB: </a:t>
            </a:r>
            <a:r>
              <a:rPr lang="en" sz="1500" u="sng">
                <a:solidFill>
                  <a:srgbClr val="2EAFDB"/>
                </a:solidFill>
                <a:hlinkClick r:id="rId7">
                  <a:extLst>
                    <a:ext uri="{A12FA001-AC4F-418D-AE19-62706E023703}">
                      <ahyp:hlinkClr val="tx"/>
                    </a:ext>
                  </a:extLst>
                </a:hlinkClick>
              </a:rPr>
              <a:t>xevadb.ca/</a:t>
            </a:r>
            <a:endParaRPr sz="1500">
              <a:solidFill>
                <a:srgbClr val="2EAFDB"/>
              </a:solidFill>
            </a:endParaRPr>
          </a:p>
          <a:p>
            <a:pPr indent="-323850" lvl="0" marL="457200" rtl="0" algn="l">
              <a:spcBef>
                <a:spcPts val="0"/>
              </a:spcBef>
              <a:spcAft>
                <a:spcPts val="0"/>
              </a:spcAft>
              <a:buClr>
                <a:srgbClr val="000000"/>
              </a:buClr>
              <a:buSzPts val="1500"/>
              <a:buChar char="●"/>
            </a:pPr>
            <a:r>
              <a:rPr lang="en" sz="1500">
                <a:solidFill>
                  <a:srgbClr val="000000"/>
                </a:solidFill>
              </a:rPr>
              <a:t>Xeva: </a:t>
            </a:r>
            <a:r>
              <a:rPr lang="en" sz="1500" u="sng">
                <a:solidFill>
                  <a:srgbClr val="00A2E0"/>
                </a:solidFill>
                <a:hlinkClick r:id="rId8">
                  <a:extLst>
                    <a:ext uri="{A12FA001-AC4F-418D-AE19-62706E023703}">
                      <ahyp:hlinkClr val="tx"/>
                    </a:ext>
                  </a:extLst>
                </a:hlinkClick>
              </a:rPr>
              <a:t>bioconductor.org/packages/Xeva/</a:t>
            </a:r>
            <a:endParaRPr sz="1500">
              <a:solidFill>
                <a:srgbClr val="00A2E0"/>
              </a:solidFill>
            </a:endParaRPr>
          </a:p>
          <a:p>
            <a:pPr indent="0" lvl="0" marL="0" rtl="0" algn="l">
              <a:spcBef>
                <a:spcPts val="0"/>
              </a:spcBef>
              <a:spcAft>
                <a:spcPts val="0"/>
              </a:spcAft>
              <a:buNone/>
            </a:pPr>
            <a:r>
              <a:t/>
            </a:r>
            <a:endParaRPr i="1" sz="1500"/>
          </a:p>
          <a:p>
            <a:pPr indent="0" lvl="0" marL="0" rtl="0" algn="l">
              <a:spcBef>
                <a:spcPts val="0"/>
              </a:spcBef>
              <a:spcAft>
                <a:spcPts val="0"/>
              </a:spcAft>
              <a:buNone/>
            </a:pPr>
            <a:r>
              <a:rPr i="1" lang="en" sz="1500">
                <a:solidFill>
                  <a:srgbClr val="000000"/>
                </a:solidFill>
              </a:rPr>
              <a:t>Radiogenomics</a:t>
            </a:r>
            <a:endParaRPr i="1"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RadioGx: </a:t>
            </a:r>
            <a:r>
              <a:rPr lang="en" sz="1500" u="sng">
                <a:solidFill>
                  <a:srgbClr val="00A2E0"/>
                </a:solidFill>
                <a:hlinkClick r:id="rId9">
                  <a:extLst>
                    <a:ext uri="{A12FA001-AC4F-418D-AE19-62706E023703}">
                      <ahyp:hlinkClr val="tx"/>
                    </a:ext>
                  </a:extLst>
                </a:hlinkClick>
              </a:rPr>
              <a:t>bioconductor.org/packages/RadioGx/</a:t>
            </a:r>
            <a:endParaRPr sz="1500">
              <a:solidFill>
                <a:srgbClr val="00A2E0"/>
              </a:solidFill>
            </a:endParaRPr>
          </a:p>
          <a:p>
            <a:pPr indent="0" lvl="0" marL="0" rtl="0" algn="l">
              <a:spcBef>
                <a:spcPts val="0"/>
              </a:spcBef>
              <a:spcAft>
                <a:spcPts val="0"/>
              </a:spcAft>
              <a:buNone/>
            </a:pPr>
            <a:r>
              <a:t/>
            </a:r>
            <a:endParaRPr i="1" sz="1500"/>
          </a:p>
          <a:p>
            <a:pPr indent="0" lvl="0" marL="0" rtl="0" algn="l">
              <a:spcBef>
                <a:spcPts val="0"/>
              </a:spcBef>
              <a:spcAft>
                <a:spcPts val="0"/>
              </a:spcAft>
              <a:buNone/>
            </a:pPr>
            <a:r>
              <a:rPr i="1" lang="en" sz="1500">
                <a:solidFill>
                  <a:srgbClr val="000000"/>
                </a:solidFill>
              </a:rPr>
              <a:t>Toxicogenomics</a:t>
            </a:r>
            <a:endParaRPr i="1"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ToxicoGx: </a:t>
            </a:r>
            <a:r>
              <a:rPr lang="en" sz="1500" u="sng">
                <a:solidFill>
                  <a:srgbClr val="00A2E0"/>
                </a:solidFill>
                <a:hlinkClick r:id="rId10">
                  <a:extLst>
                    <a:ext uri="{A12FA001-AC4F-418D-AE19-62706E023703}">
                      <ahyp:hlinkClr val="tx"/>
                    </a:ext>
                  </a:extLst>
                </a:hlinkClick>
              </a:rPr>
              <a:t>bioconductor.org/packages/ToxicoGx/</a:t>
            </a:r>
            <a:endParaRPr sz="1500">
              <a:solidFill>
                <a:srgbClr val="00A2E0"/>
              </a:solidFill>
            </a:endParaRPr>
          </a:p>
          <a:p>
            <a:pPr indent="-323850" lvl="0" marL="457200" rtl="0" algn="l">
              <a:spcBef>
                <a:spcPts val="0"/>
              </a:spcBef>
              <a:spcAft>
                <a:spcPts val="0"/>
              </a:spcAft>
              <a:buClr>
                <a:srgbClr val="000000"/>
              </a:buClr>
              <a:buSzPts val="1500"/>
              <a:buChar char="●"/>
            </a:pPr>
            <a:r>
              <a:rPr lang="en" sz="1500">
                <a:solidFill>
                  <a:srgbClr val="000000"/>
                </a:solidFill>
              </a:rPr>
              <a:t>ToxicoDB: </a:t>
            </a:r>
            <a:r>
              <a:rPr lang="en" sz="1500" u="sng">
                <a:solidFill>
                  <a:srgbClr val="00A2E0"/>
                </a:solidFill>
                <a:hlinkClick r:id="rId11">
                  <a:extLst>
                    <a:ext uri="{A12FA001-AC4F-418D-AE19-62706E023703}">
                      <ahyp:hlinkClr val="tx"/>
                    </a:ext>
                  </a:extLst>
                </a:hlinkClick>
              </a:rPr>
              <a:t>toxicodb.ca/</a:t>
            </a:r>
            <a:endParaRPr sz="1500">
              <a:solidFill>
                <a:srgbClr val="00A2E0"/>
              </a:solidFill>
            </a:endParaRPr>
          </a:p>
        </p:txBody>
      </p:sp>
      <p:pic>
        <p:nvPicPr>
          <p:cNvPr id="1078" name="Google Shape;1078;p82"/>
          <p:cNvPicPr preferRelativeResize="0"/>
          <p:nvPr/>
        </p:nvPicPr>
        <p:blipFill>
          <a:blip r:embed="rId12">
            <a:alphaModFix/>
          </a:blip>
          <a:stretch>
            <a:fillRect/>
          </a:stretch>
        </p:blipFill>
        <p:spPr>
          <a:xfrm>
            <a:off x="7713375" y="714799"/>
            <a:ext cx="1256300" cy="628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83"/>
          <p:cNvSpPr txBox="1"/>
          <p:nvPr>
            <p:ph type="title"/>
          </p:nvPr>
        </p:nvSpPr>
        <p:spPr>
          <a:xfrm>
            <a:off x="0" y="0"/>
            <a:ext cx="8832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Acknowledgements</a:t>
            </a:r>
            <a:endParaRPr sz="2400">
              <a:latin typeface="Arial"/>
              <a:ea typeface="Arial"/>
              <a:cs typeface="Arial"/>
              <a:sym typeface="Arial"/>
            </a:endParaRPr>
          </a:p>
        </p:txBody>
      </p:sp>
      <p:sp>
        <p:nvSpPr>
          <p:cNvPr id="1084" name="Google Shape;1084;p83"/>
          <p:cNvSpPr txBox="1"/>
          <p:nvPr/>
        </p:nvSpPr>
        <p:spPr>
          <a:xfrm>
            <a:off x="92175" y="461450"/>
            <a:ext cx="3669000" cy="10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2160"/>
              <a:buFont typeface="Noto Sans Symbols"/>
              <a:buNone/>
            </a:pPr>
            <a:r>
              <a:rPr b="1" i="0" lang="en" sz="1800">
                <a:solidFill>
                  <a:srgbClr val="000000"/>
                </a:solidFill>
              </a:rPr>
              <a:t>BHK lab                 </a:t>
            </a:r>
            <a:r>
              <a:rPr b="1" lang="en" sz="2000">
                <a:solidFill>
                  <a:srgbClr val="0070C0"/>
                </a:solidFill>
              </a:rPr>
              <a:t>→</a:t>
            </a:r>
            <a:r>
              <a:rPr b="1" i="0" lang="en" sz="2000">
                <a:solidFill>
                  <a:srgbClr val="0070C0"/>
                </a:solidFill>
              </a:rPr>
              <a:t> </a:t>
            </a:r>
            <a:r>
              <a:rPr b="1" lang="en" sz="2000" u="sng">
                <a:solidFill>
                  <a:srgbClr val="0070C0"/>
                </a:solidFill>
              </a:rPr>
              <a:t>bhklab.ca</a:t>
            </a:r>
            <a:r>
              <a:rPr b="1" i="0" lang="en" sz="2000">
                <a:solidFill>
                  <a:srgbClr val="000000"/>
                </a:solidFill>
              </a:rPr>
              <a:t> </a:t>
            </a:r>
            <a:endParaRPr sz="2000"/>
          </a:p>
          <a:p>
            <a:pPr indent="0" lvl="0" marL="0" marR="0" rtl="0" algn="l">
              <a:lnSpc>
                <a:spcPct val="100000"/>
              </a:lnSpc>
              <a:spcBef>
                <a:spcPts val="300"/>
              </a:spcBef>
              <a:spcAft>
                <a:spcPts val="0"/>
              </a:spcAft>
              <a:buClr>
                <a:srgbClr val="000000"/>
              </a:buClr>
              <a:buSzPts val="2160"/>
              <a:buFont typeface="Noto Sans Symbols"/>
              <a:buNone/>
            </a:pPr>
            <a:r>
              <a:rPr i="1" lang="en" sz="1800">
                <a:solidFill>
                  <a:srgbClr val="000000"/>
                </a:solidFill>
              </a:rPr>
              <a:t>Princess Margaret Cancer Centre</a:t>
            </a:r>
            <a:endParaRPr sz="1800"/>
          </a:p>
        </p:txBody>
      </p:sp>
      <p:sp>
        <p:nvSpPr>
          <p:cNvPr id="1085" name="Google Shape;1085;p83"/>
          <p:cNvSpPr txBox="1"/>
          <p:nvPr/>
        </p:nvSpPr>
        <p:spPr>
          <a:xfrm>
            <a:off x="101325" y="1304225"/>
            <a:ext cx="2568000" cy="215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2160"/>
              <a:buFont typeface="Noto Sans Symbols"/>
              <a:buNone/>
            </a:pPr>
            <a:r>
              <a:rPr b="1" i="0" lang="en" sz="1800">
                <a:solidFill>
                  <a:srgbClr val="000000"/>
                </a:solidFill>
              </a:rPr>
              <a:t>Collaborators</a:t>
            </a:r>
            <a:r>
              <a:rPr i="1" lang="en" sz="1800"/>
              <a:t>  </a:t>
            </a:r>
            <a:endParaRPr i="1" sz="1800"/>
          </a:p>
          <a:p>
            <a:pPr indent="-342900" lvl="0" marL="457200" rtl="0" algn="l">
              <a:spcBef>
                <a:spcPts val="1000"/>
              </a:spcBef>
              <a:spcAft>
                <a:spcPts val="0"/>
              </a:spcAft>
              <a:buSzPts val="1800"/>
              <a:buChar char="•"/>
            </a:pPr>
            <a:r>
              <a:rPr lang="en" sz="1800"/>
              <a:t>Trevor Pugh</a:t>
            </a:r>
            <a:endParaRPr sz="1800"/>
          </a:p>
          <a:p>
            <a:pPr indent="-342900" lvl="0" marL="457200" rtl="0" algn="l">
              <a:spcBef>
                <a:spcPts val="300"/>
              </a:spcBef>
              <a:spcAft>
                <a:spcPts val="0"/>
              </a:spcAft>
              <a:buSzPts val="1800"/>
              <a:buChar char="•"/>
            </a:pPr>
            <a:r>
              <a:rPr lang="en" sz="1800"/>
              <a:t>Philippe Bedard</a:t>
            </a:r>
            <a:endParaRPr sz="1800"/>
          </a:p>
          <a:p>
            <a:pPr indent="-342900" lvl="0" marL="457200" rtl="0" algn="l">
              <a:spcBef>
                <a:spcPts val="300"/>
              </a:spcBef>
              <a:spcAft>
                <a:spcPts val="0"/>
              </a:spcAft>
              <a:buSzPts val="1800"/>
              <a:buChar char="•"/>
            </a:pPr>
            <a:r>
              <a:rPr lang="en" sz="1800"/>
              <a:t>Lillian Siu</a:t>
            </a:r>
            <a:endParaRPr sz="1800"/>
          </a:p>
          <a:p>
            <a:pPr indent="-342900" lvl="0" marL="457200" rtl="0" algn="l">
              <a:spcBef>
                <a:spcPts val="300"/>
              </a:spcBef>
              <a:spcAft>
                <a:spcPts val="0"/>
              </a:spcAft>
              <a:buSzPts val="1800"/>
              <a:buChar char="•"/>
            </a:pPr>
            <a:r>
              <a:rPr lang="en" sz="1800"/>
              <a:t>David Cescon</a:t>
            </a:r>
            <a:endParaRPr sz="1800"/>
          </a:p>
          <a:p>
            <a:pPr indent="-342900" lvl="0" marL="457200" rtl="0" algn="l">
              <a:spcBef>
                <a:spcPts val="300"/>
              </a:spcBef>
              <a:spcAft>
                <a:spcPts val="0"/>
              </a:spcAft>
              <a:buSzPts val="1800"/>
              <a:buChar char="•"/>
            </a:pPr>
            <a:r>
              <a:rPr lang="en" sz="1800"/>
              <a:t>Mathieu Lupien</a:t>
            </a:r>
            <a:endParaRPr sz="1800"/>
          </a:p>
        </p:txBody>
      </p:sp>
      <p:sp>
        <p:nvSpPr>
          <p:cNvPr id="1086" name="Google Shape;1086;p83"/>
          <p:cNvSpPr txBox="1"/>
          <p:nvPr/>
        </p:nvSpPr>
        <p:spPr>
          <a:xfrm>
            <a:off x="2589725" y="1741037"/>
            <a:ext cx="6285000" cy="1685400"/>
          </a:xfrm>
          <a:prstGeom prst="rect">
            <a:avLst/>
          </a:prstGeom>
          <a:noFill/>
          <a:ln>
            <a:noFill/>
          </a:ln>
        </p:spPr>
        <p:txBody>
          <a:bodyPr anchorCtr="0" anchor="t" bIns="91425" lIns="91425" spcFirstLastPara="1" rIns="91425" wrap="square" tIns="91425">
            <a:spAutoFit/>
          </a:bodyPr>
          <a:lstStyle/>
          <a:p>
            <a:pPr indent="-330200" lvl="0" marL="444500" rtl="0" algn="l">
              <a:spcBef>
                <a:spcPts val="300"/>
              </a:spcBef>
              <a:spcAft>
                <a:spcPts val="0"/>
              </a:spcAft>
              <a:buSzPts val="1800"/>
              <a:buChar char="•"/>
            </a:pPr>
            <a:r>
              <a:rPr lang="en" sz="1800"/>
              <a:t>John Stagg (University of Montreal, Canada)</a:t>
            </a:r>
            <a:endParaRPr sz="1800"/>
          </a:p>
          <a:p>
            <a:pPr indent="-330200" lvl="0" marL="444500" rtl="0" algn="l">
              <a:spcBef>
                <a:spcPts val="300"/>
              </a:spcBef>
              <a:spcAft>
                <a:spcPts val="0"/>
              </a:spcAft>
              <a:buSzPts val="1800"/>
              <a:buChar char="•"/>
            </a:pPr>
            <a:r>
              <a:rPr lang="en" sz="1800"/>
              <a:t>Tero Aittokallio (Institute for Cancer Research, Norway)</a:t>
            </a:r>
            <a:endParaRPr sz="1800"/>
          </a:p>
          <a:p>
            <a:pPr indent="-330200" lvl="0" marL="444500" rtl="0" algn="l">
              <a:spcBef>
                <a:spcPts val="300"/>
              </a:spcBef>
              <a:spcAft>
                <a:spcPts val="0"/>
              </a:spcAft>
              <a:buSzPts val="1800"/>
              <a:buChar char="•"/>
            </a:pPr>
            <a:r>
              <a:rPr lang="en" sz="1800"/>
              <a:t>Marc Hafner (Genentech, US)</a:t>
            </a:r>
            <a:endParaRPr sz="1800"/>
          </a:p>
          <a:p>
            <a:pPr indent="-330200" lvl="0" marL="444500" rtl="0" algn="l">
              <a:spcBef>
                <a:spcPts val="300"/>
              </a:spcBef>
              <a:spcAft>
                <a:spcPts val="0"/>
              </a:spcAft>
              <a:buSzPts val="1800"/>
              <a:buChar char="•"/>
            </a:pPr>
            <a:r>
              <a:rPr lang="en" sz="1800"/>
              <a:t>Simon Adar, David Butler, Sharron Gottlieb (Code Ocean, US)</a:t>
            </a:r>
            <a:endParaRPr sz="1800"/>
          </a:p>
        </p:txBody>
      </p:sp>
      <p:grpSp>
        <p:nvGrpSpPr>
          <p:cNvPr id="1087" name="Google Shape;1087;p83"/>
          <p:cNvGrpSpPr/>
          <p:nvPr/>
        </p:nvGrpSpPr>
        <p:grpSpPr>
          <a:xfrm>
            <a:off x="986" y="4039399"/>
            <a:ext cx="2540967" cy="1099437"/>
            <a:chOff x="104450" y="4332911"/>
            <a:chExt cx="3621675" cy="1920078"/>
          </a:xfrm>
        </p:grpSpPr>
        <p:pic>
          <p:nvPicPr>
            <p:cNvPr id="1088" name="Google Shape;1088;p83"/>
            <p:cNvPicPr preferRelativeResize="0"/>
            <p:nvPr/>
          </p:nvPicPr>
          <p:blipFill rotWithShape="1">
            <a:blip r:embed="rId3">
              <a:alphaModFix/>
            </a:blip>
            <a:srcRect b="0" l="0" r="0" t="0"/>
            <a:stretch/>
          </p:blipFill>
          <p:spPr>
            <a:xfrm>
              <a:off x="104450" y="5130125"/>
              <a:ext cx="3621550" cy="1122864"/>
            </a:xfrm>
            <a:prstGeom prst="rect">
              <a:avLst/>
            </a:prstGeom>
            <a:noFill/>
            <a:ln>
              <a:noFill/>
            </a:ln>
          </p:spPr>
        </p:pic>
        <p:sp>
          <p:nvSpPr>
            <p:cNvPr id="1089" name="Google Shape;1089;p83"/>
            <p:cNvSpPr txBox="1"/>
            <p:nvPr/>
          </p:nvSpPr>
          <p:spPr>
            <a:xfrm>
              <a:off x="104525" y="4332911"/>
              <a:ext cx="3621600" cy="661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1100"/>
                <a:buFont typeface="Arial"/>
                <a:buNone/>
              </a:pPr>
              <a:r>
                <a:rPr lang="en" sz="1200">
                  <a:solidFill>
                    <a:srgbClr val="000000"/>
                  </a:solidFill>
                  <a:latin typeface="Quattrocento Sans"/>
                  <a:ea typeface="Quattrocento Sans"/>
                  <a:cs typeface="Quattrocento Sans"/>
                  <a:sym typeface="Quattrocento Sans"/>
                </a:rPr>
                <a:t>The Gattuso Slaight Personalized Cancer Medicine Fund</a:t>
              </a:r>
              <a:endParaRPr sz="1200">
                <a:solidFill>
                  <a:srgbClr val="000000"/>
                </a:solidFill>
                <a:latin typeface="Quattrocento Sans"/>
                <a:ea typeface="Quattrocento Sans"/>
                <a:cs typeface="Quattrocento Sans"/>
                <a:sym typeface="Quattrocento Sans"/>
              </a:endParaRPr>
            </a:p>
            <a:p>
              <a:pPr indent="0" lvl="0" marL="0" marR="0" rtl="0" algn="ctr">
                <a:spcBef>
                  <a:spcPts val="0"/>
                </a:spcBef>
                <a:spcAft>
                  <a:spcPts val="0"/>
                </a:spcAft>
                <a:buClr>
                  <a:srgbClr val="000000"/>
                </a:buClr>
                <a:buSzPts val="1600"/>
                <a:buFont typeface="Quattrocento Sans"/>
                <a:buNone/>
              </a:pPr>
              <a:r>
                <a:t/>
              </a:r>
              <a:endParaRPr sz="1600">
                <a:solidFill>
                  <a:srgbClr val="000000"/>
                </a:solidFill>
                <a:latin typeface="Quattrocento Sans"/>
                <a:ea typeface="Quattrocento Sans"/>
                <a:cs typeface="Quattrocento Sans"/>
                <a:sym typeface="Quattrocento Sans"/>
              </a:endParaRPr>
            </a:p>
          </p:txBody>
        </p:sp>
      </p:grpSp>
      <p:sp>
        <p:nvSpPr>
          <p:cNvPr id="1090" name="Google Shape;1090;p83"/>
          <p:cNvSpPr txBox="1"/>
          <p:nvPr/>
        </p:nvSpPr>
        <p:spPr>
          <a:xfrm>
            <a:off x="0" y="3695068"/>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Funding:</a:t>
            </a:r>
            <a:endParaRPr sz="1800"/>
          </a:p>
        </p:txBody>
      </p:sp>
      <p:pic>
        <p:nvPicPr>
          <p:cNvPr id="1091" name="Google Shape;1091;p83"/>
          <p:cNvPicPr preferRelativeResize="0"/>
          <p:nvPr/>
        </p:nvPicPr>
        <p:blipFill>
          <a:blip r:embed="rId4">
            <a:alphaModFix/>
          </a:blip>
          <a:stretch>
            <a:fillRect/>
          </a:stretch>
        </p:blipFill>
        <p:spPr>
          <a:xfrm>
            <a:off x="7851198" y="4360103"/>
            <a:ext cx="1084450" cy="786202"/>
          </a:xfrm>
          <a:prstGeom prst="rect">
            <a:avLst/>
          </a:prstGeom>
          <a:noFill/>
          <a:ln>
            <a:noFill/>
          </a:ln>
        </p:spPr>
      </p:pic>
      <p:pic>
        <p:nvPicPr>
          <p:cNvPr id="1092" name="Google Shape;1092;p83"/>
          <p:cNvPicPr preferRelativeResize="0"/>
          <p:nvPr/>
        </p:nvPicPr>
        <p:blipFill>
          <a:blip r:embed="rId5">
            <a:alphaModFix/>
          </a:blip>
          <a:stretch>
            <a:fillRect/>
          </a:stretch>
        </p:blipFill>
        <p:spPr>
          <a:xfrm>
            <a:off x="4343075" y="4369890"/>
            <a:ext cx="1800624" cy="771275"/>
          </a:xfrm>
          <a:prstGeom prst="rect">
            <a:avLst/>
          </a:prstGeom>
          <a:noFill/>
          <a:ln>
            <a:noFill/>
          </a:ln>
        </p:spPr>
      </p:pic>
      <p:pic>
        <p:nvPicPr>
          <p:cNvPr id="1093" name="Google Shape;1093;p83"/>
          <p:cNvPicPr preferRelativeResize="0"/>
          <p:nvPr/>
        </p:nvPicPr>
        <p:blipFill>
          <a:blip r:embed="rId6">
            <a:alphaModFix/>
          </a:blip>
          <a:stretch>
            <a:fillRect/>
          </a:stretch>
        </p:blipFill>
        <p:spPr>
          <a:xfrm>
            <a:off x="3035950" y="4409762"/>
            <a:ext cx="1199050" cy="731404"/>
          </a:xfrm>
          <a:prstGeom prst="rect">
            <a:avLst/>
          </a:prstGeom>
          <a:noFill/>
          <a:ln>
            <a:noFill/>
          </a:ln>
        </p:spPr>
      </p:pic>
      <p:pic>
        <p:nvPicPr>
          <p:cNvPr id="1094" name="Google Shape;1094;p83"/>
          <p:cNvPicPr preferRelativeResize="0"/>
          <p:nvPr/>
        </p:nvPicPr>
        <p:blipFill>
          <a:blip r:embed="rId7">
            <a:alphaModFix/>
          </a:blip>
          <a:stretch>
            <a:fillRect/>
          </a:stretch>
        </p:blipFill>
        <p:spPr>
          <a:xfrm>
            <a:off x="6273077" y="4276401"/>
            <a:ext cx="1340775" cy="862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84"/>
          <p:cNvSpPr txBox="1"/>
          <p:nvPr>
            <p:ph type="title"/>
          </p:nvPr>
        </p:nvSpPr>
        <p:spPr>
          <a:xfrm>
            <a:off x="730000" y="1318650"/>
            <a:ext cx="7806300" cy="3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Thank you for your attention</a:t>
            </a:r>
            <a:endParaRPr sz="3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Software packages and web-applications available from: 	</a:t>
            </a:r>
            <a:r>
              <a:rPr lang="en" u="sng">
                <a:solidFill>
                  <a:srgbClr val="1155CC"/>
                </a:solidFill>
                <a:hlinkClick r:id="rId3">
                  <a:extLst>
                    <a:ext uri="{A12FA001-AC4F-418D-AE19-62706E023703}">
                      <ahyp:hlinkClr val="tx"/>
                    </a:ext>
                  </a:extLst>
                </a:hlinkClick>
              </a:rPr>
              <a:t>https://www.bhklab.ca</a:t>
            </a:r>
            <a:endParaRPr>
              <a:solidFill>
                <a:srgbClr val="1155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30000" y="1318650"/>
            <a:ext cx="7806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a:t>
            </a:r>
            <a:r>
              <a:rPr lang="en" sz="2800"/>
              <a:t>ulti-omics for precision oncology</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0" y="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Multi-omics for precision oncology</a:t>
            </a:r>
            <a:endParaRPr/>
          </a:p>
        </p:txBody>
      </p:sp>
      <p:pic>
        <p:nvPicPr>
          <p:cNvPr id="196" name="Google Shape;196;p28"/>
          <p:cNvPicPr preferRelativeResize="0"/>
          <p:nvPr/>
        </p:nvPicPr>
        <p:blipFill>
          <a:blip r:embed="rId3">
            <a:alphaModFix/>
          </a:blip>
          <a:stretch>
            <a:fillRect/>
          </a:stretch>
        </p:blipFill>
        <p:spPr>
          <a:xfrm>
            <a:off x="68300" y="812487"/>
            <a:ext cx="9007401" cy="3778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4437" l="0" r="0" t="4437"/>
          <a:stretch/>
        </p:blipFill>
        <p:spPr>
          <a:xfrm>
            <a:off x="96651" y="1111800"/>
            <a:ext cx="3908654" cy="3329998"/>
          </a:xfrm>
          <a:prstGeom prst="rect">
            <a:avLst/>
          </a:prstGeom>
          <a:noFill/>
          <a:ln>
            <a:noFill/>
          </a:ln>
        </p:spPr>
      </p:pic>
      <p:grpSp>
        <p:nvGrpSpPr>
          <p:cNvPr id="202" name="Google Shape;202;p29"/>
          <p:cNvGrpSpPr/>
          <p:nvPr/>
        </p:nvGrpSpPr>
        <p:grpSpPr>
          <a:xfrm>
            <a:off x="3996475" y="4067250"/>
            <a:ext cx="438000" cy="133775"/>
            <a:chOff x="3234475" y="3305250"/>
            <a:chExt cx="438000" cy="133775"/>
          </a:xfrm>
        </p:grpSpPr>
        <p:cxnSp>
          <p:nvCxnSpPr>
            <p:cNvPr id="203" name="Google Shape;203;p29"/>
            <p:cNvCxnSpPr/>
            <p:nvPr/>
          </p:nvCxnSpPr>
          <p:spPr>
            <a:xfrm>
              <a:off x="3234475" y="3372500"/>
              <a:ext cx="438000" cy="0"/>
            </a:xfrm>
            <a:prstGeom prst="straightConnector1">
              <a:avLst/>
            </a:prstGeom>
            <a:noFill/>
            <a:ln cap="flat" cmpd="sng" w="19050">
              <a:solidFill>
                <a:srgbClr val="DCDDDE"/>
              </a:solidFill>
              <a:prstDash val="solid"/>
              <a:round/>
              <a:headEnd len="med" w="med" type="none"/>
              <a:tailEnd len="med" w="med" type="none"/>
            </a:ln>
          </p:spPr>
        </p:cxnSp>
        <p:cxnSp>
          <p:nvCxnSpPr>
            <p:cNvPr id="204" name="Google Shape;204;p29"/>
            <p:cNvCxnSpPr/>
            <p:nvPr/>
          </p:nvCxnSpPr>
          <p:spPr>
            <a:xfrm flipH="1" rot="10800000">
              <a:off x="3598075" y="3365825"/>
              <a:ext cx="74400" cy="73200"/>
            </a:xfrm>
            <a:prstGeom prst="straightConnector1">
              <a:avLst/>
            </a:prstGeom>
            <a:noFill/>
            <a:ln cap="flat" cmpd="sng" w="19050">
              <a:solidFill>
                <a:srgbClr val="DCDDDE"/>
              </a:solidFill>
              <a:prstDash val="solid"/>
              <a:round/>
              <a:headEnd len="med" w="med" type="none"/>
              <a:tailEnd len="med" w="med" type="none"/>
            </a:ln>
          </p:spPr>
        </p:cxnSp>
        <p:cxnSp>
          <p:nvCxnSpPr>
            <p:cNvPr id="205" name="Google Shape;205;p29"/>
            <p:cNvCxnSpPr/>
            <p:nvPr/>
          </p:nvCxnSpPr>
          <p:spPr>
            <a:xfrm rot="10800000">
              <a:off x="3598075" y="3305250"/>
              <a:ext cx="74400" cy="73200"/>
            </a:xfrm>
            <a:prstGeom prst="straightConnector1">
              <a:avLst/>
            </a:prstGeom>
            <a:noFill/>
            <a:ln cap="flat" cmpd="sng" w="19050">
              <a:solidFill>
                <a:srgbClr val="DCDDDE"/>
              </a:solidFill>
              <a:prstDash val="solid"/>
              <a:round/>
              <a:headEnd len="med" w="med" type="none"/>
              <a:tailEnd len="med" w="med" type="none"/>
            </a:ln>
          </p:spPr>
        </p:cxnSp>
      </p:grpSp>
      <p:sp>
        <p:nvSpPr>
          <p:cNvPr id="206" name="Google Shape;206;p29"/>
          <p:cNvSpPr txBox="1"/>
          <p:nvPr/>
        </p:nvSpPr>
        <p:spPr>
          <a:xfrm>
            <a:off x="4515900" y="3842725"/>
            <a:ext cx="409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22222"/>
                </a:solidFill>
                <a:latin typeface="Roboto Medium"/>
                <a:ea typeface="Roboto Medium"/>
                <a:cs typeface="Roboto Medium"/>
                <a:sym typeface="Roboto Medium"/>
              </a:rPr>
              <a:t>Mutations, copy number and structural variations, gene fusions</a:t>
            </a:r>
            <a:r>
              <a:rPr b="1" lang="en" sz="1300">
                <a:solidFill>
                  <a:srgbClr val="222222"/>
                </a:solidFill>
                <a:latin typeface="Roboto"/>
                <a:ea typeface="Roboto"/>
                <a:cs typeface="Roboto"/>
                <a:sym typeface="Roboto"/>
              </a:rPr>
              <a:t> </a:t>
            </a:r>
            <a:r>
              <a:rPr lang="en" sz="1000">
                <a:solidFill>
                  <a:srgbClr val="222222"/>
                </a:solidFill>
                <a:latin typeface="Roboto Light"/>
                <a:ea typeface="Roboto Light"/>
                <a:cs typeface="Roboto Light"/>
                <a:sym typeface="Roboto Light"/>
              </a:rPr>
              <a:t>(single nucleotide polymorphism microarray, whole-genome/exome sequencing)</a:t>
            </a:r>
            <a:endParaRPr sz="1300">
              <a:solidFill>
                <a:srgbClr val="222222"/>
              </a:solidFill>
              <a:latin typeface="Roboto Light"/>
              <a:ea typeface="Roboto Light"/>
              <a:cs typeface="Roboto Light"/>
              <a:sym typeface="Roboto Light"/>
            </a:endParaRPr>
          </a:p>
        </p:txBody>
      </p:sp>
      <p:sp>
        <p:nvSpPr>
          <p:cNvPr id="207" name="Google Shape;207;p29"/>
          <p:cNvSpPr txBox="1"/>
          <p:nvPr>
            <p:ph type="title"/>
          </p:nvPr>
        </p:nvSpPr>
        <p:spPr>
          <a:xfrm>
            <a:off x="0" y="-1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Measuring biological features at multiple levels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HKLAB_Slide_Template_Wide_2019">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